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703" r:id="rId1"/>
  </p:sldMasterIdLst>
  <p:notesMasterIdLst>
    <p:notesMasterId r:id="rId30"/>
  </p:notesMasterIdLst>
  <p:sldIdLst>
    <p:sldId id="256" r:id="rId2"/>
    <p:sldId id="294"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92" r:id="rId24"/>
    <p:sldId id="293" r:id="rId25"/>
    <p:sldId id="279" r:id="rId26"/>
    <p:sldId id="280" r:id="rId27"/>
    <p:sldId id="286" r:id="rId28"/>
    <p:sldId id="287" r:id="rId29"/>
  </p:sldIdLst>
  <p:sldSz cx="9144000" cy="5143500" type="screen16x9"/>
  <p:notesSz cx="6858000" cy="9144000"/>
  <p:embeddedFontLst>
    <p:embeddedFont>
      <p:font typeface="Wingdings 3" panose="05040102010807070707" pitchFamily="18" charset="2"/>
      <p:regular r:id="rId31"/>
    </p:embeddedFont>
    <p:embeddedFont>
      <p:font typeface="Montserrat" panose="020B0604020202020204" charset="-52"/>
      <p:regular r:id="rId32"/>
      <p:bold r:id="rId33"/>
      <p:italic r:id="rId34"/>
      <p:boldItalic r:id="rId35"/>
    </p:embeddedFont>
    <p:embeddedFont>
      <p:font typeface="Old English Text MT" panose="03040902040508030806" pitchFamily="66" charset="0"/>
      <p:regular r:id="rId36"/>
    </p:embeddedFont>
    <p:embeddedFont>
      <p:font typeface="Nirmala UI Semilight" panose="020B0604020202020204" charset="0"/>
      <p:regular r:id="rId37"/>
    </p:embeddedFont>
    <p:embeddedFont>
      <p:font typeface="Trebuchet MS" panose="020B0603020202020204" pitchFamily="34" charset="0"/>
      <p:regular r:id="rId38"/>
      <p:bold r:id="rId39"/>
      <p:italic r:id="rId40"/>
      <p:boldItalic r:id="rId41"/>
    </p:embeddedFont>
    <p:embeddedFont>
      <p:font typeface="OCR A Extended" panose="02010509020102010303" pitchFamily="50" charset="0"/>
      <p:regular r:id="rId42"/>
    </p:embeddedFont>
    <p:embeddedFont>
      <p:font typeface="Onyx" panose="04050602080702020203" pitchFamily="82" charset="0"/>
      <p:regular r:id="rId43"/>
    </p:embeddedFont>
    <p:embeddedFont>
      <p:font typeface="Oswald" panose="020B0604020202020204" charset="-52"/>
      <p:regular r:id="rId44"/>
      <p:bold r:id="rId45"/>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xmlns="">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BF4A3D39-4975-46BA-BE83-8B02B6239DEE}">
  <a:tblStyle styleId="{BF4A3D39-4975-46BA-BE83-8B02B6239DEE}"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1067" autoAdjust="0"/>
  </p:normalViewPr>
  <p:slideViewPr>
    <p:cSldViewPr snapToGrid="0">
      <p:cViewPr varScale="1">
        <p:scale>
          <a:sx n="142" d="100"/>
          <a:sy n="142" d="100"/>
        </p:scale>
        <p:origin x="-744" y="-96"/>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font" Target="fonts/font9.fntdata"/><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font" Target="fonts/font4.fntdata"/><Relationship Id="rId42" Type="http://schemas.openxmlformats.org/officeDocument/2006/relationships/font" Target="fonts/font12.fntdata"/><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font" Target="fonts/font3.fntdata"/><Relationship Id="rId38" Type="http://schemas.openxmlformats.org/officeDocument/2006/relationships/font" Target="fonts/font8.fntdata"/><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font" Target="fonts/font11.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font" Target="fonts/font2.fntdata"/><Relationship Id="rId37" Type="http://schemas.openxmlformats.org/officeDocument/2006/relationships/font" Target="fonts/font7.fntdata"/><Relationship Id="rId40" Type="http://schemas.openxmlformats.org/officeDocument/2006/relationships/font" Target="fonts/font10.fntdata"/><Relationship Id="rId45" Type="http://schemas.openxmlformats.org/officeDocument/2006/relationships/font" Target="fonts/font15.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font" Target="fonts/font6.fntdata"/><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font" Target="fonts/font1.fntdata"/><Relationship Id="rId44" Type="http://schemas.openxmlformats.org/officeDocument/2006/relationships/font" Target="fonts/font14.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font" Target="fonts/font5.fntdata"/><Relationship Id="rId43" Type="http://schemas.openxmlformats.org/officeDocument/2006/relationships/font" Target="fonts/font13.fntdata"/><Relationship Id="rId48"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3124443170"/>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e658c09197_2_2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0" name="Google Shape;90;ge658c09197_2_2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ge7172d09a8_1_6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53" name="Google Shape;153;ge7172d09a8_1_6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Google Shape;159;ge7172d09a8_1_7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0" name="Google Shape;160;ge7172d09a8_1_7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Google Shape;166;ge7172d09a8_1_8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67" name="Google Shape;167;ge7172d09a8_1_8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Google Shape;173;ge7172d09a8_1_10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74" name="Google Shape;174;ge7172d09a8_1_10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9"/>
        <p:cNvGrpSpPr/>
        <p:nvPr/>
      </p:nvGrpSpPr>
      <p:grpSpPr>
        <a:xfrm>
          <a:off x="0" y="0"/>
          <a:ext cx="0" cy="0"/>
          <a:chOff x="0" y="0"/>
          <a:chExt cx="0" cy="0"/>
        </a:xfrm>
      </p:grpSpPr>
      <p:sp>
        <p:nvSpPr>
          <p:cNvPr id="180" name="Google Shape;180;ge7172d09a8_1_11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81" name="Google Shape;181;ge7172d09a8_1_11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Google Shape;187;ge7172d09a8_1_1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88" name="Google Shape;188;ge7172d09a8_1_12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3"/>
        <p:cNvGrpSpPr/>
        <p:nvPr/>
      </p:nvGrpSpPr>
      <p:grpSpPr>
        <a:xfrm>
          <a:off x="0" y="0"/>
          <a:ext cx="0" cy="0"/>
          <a:chOff x="0" y="0"/>
          <a:chExt cx="0" cy="0"/>
        </a:xfrm>
      </p:grpSpPr>
      <p:sp>
        <p:nvSpPr>
          <p:cNvPr id="194" name="Google Shape;194;ge7172d09a8_1_13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95" name="Google Shape;195;ge7172d09a8_1_13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ge7172d09a8_1_14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2" name="Google Shape;202;ge7172d09a8_1_14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7"/>
        <p:cNvGrpSpPr/>
        <p:nvPr/>
      </p:nvGrpSpPr>
      <p:grpSpPr>
        <a:xfrm>
          <a:off x="0" y="0"/>
          <a:ext cx="0" cy="0"/>
          <a:chOff x="0" y="0"/>
          <a:chExt cx="0" cy="0"/>
        </a:xfrm>
      </p:grpSpPr>
      <p:sp>
        <p:nvSpPr>
          <p:cNvPr id="208" name="Google Shape;208;ge7172d09a8_1_1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09" name="Google Shape;209;ge7172d09a8_1_14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4"/>
        <p:cNvGrpSpPr/>
        <p:nvPr/>
      </p:nvGrpSpPr>
      <p:grpSpPr>
        <a:xfrm>
          <a:off x="0" y="0"/>
          <a:ext cx="0" cy="0"/>
          <a:chOff x="0" y="0"/>
          <a:chExt cx="0" cy="0"/>
        </a:xfrm>
      </p:grpSpPr>
      <p:sp>
        <p:nvSpPr>
          <p:cNvPr id="215" name="Google Shape;215;ge7172d09a8_1_15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16" name="Google Shape;216;ge7172d09a8_1_15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ge658c09197_0_17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97" name="Google Shape;97;ge658c09197_0_17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1"/>
        <p:cNvGrpSpPr/>
        <p:nvPr/>
      </p:nvGrpSpPr>
      <p:grpSpPr>
        <a:xfrm>
          <a:off x="0" y="0"/>
          <a:ext cx="0" cy="0"/>
          <a:chOff x="0" y="0"/>
          <a:chExt cx="0" cy="0"/>
        </a:xfrm>
      </p:grpSpPr>
      <p:sp>
        <p:nvSpPr>
          <p:cNvPr id="222" name="Google Shape;222;ge7172d09a8_1_17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23" name="Google Shape;223;ge7172d09a8_1_17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8"/>
        <p:cNvGrpSpPr/>
        <p:nvPr/>
      </p:nvGrpSpPr>
      <p:grpSpPr>
        <a:xfrm>
          <a:off x="0" y="0"/>
          <a:ext cx="0" cy="0"/>
          <a:chOff x="0" y="0"/>
          <a:chExt cx="0" cy="0"/>
        </a:xfrm>
      </p:grpSpPr>
      <p:sp>
        <p:nvSpPr>
          <p:cNvPr id="229" name="Google Shape;229;ge7172d09a8_1_18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30" name="Google Shape;230;ge7172d09a8_1_18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1"/>
        <p:cNvGrpSpPr/>
        <p:nvPr/>
      </p:nvGrpSpPr>
      <p:grpSpPr>
        <a:xfrm>
          <a:off x="0" y="0"/>
          <a:ext cx="0" cy="0"/>
          <a:chOff x="0" y="0"/>
          <a:chExt cx="0" cy="0"/>
        </a:xfrm>
      </p:grpSpPr>
      <p:sp>
        <p:nvSpPr>
          <p:cNvPr id="222" name="Google Shape;222;ge7172d09a8_1_17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23" name="Google Shape;223;ge7172d09a8_1_17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35281022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4"/>
        <p:cNvGrpSpPr/>
        <p:nvPr/>
      </p:nvGrpSpPr>
      <p:grpSpPr>
        <a:xfrm>
          <a:off x="0" y="0"/>
          <a:ext cx="0" cy="0"/>
          <a:chOff x="0" y="0"/>
          <a:chExt cx="0" cy="0"/>
        </a:xfrm>
      </p:grpSpPr>
      <p:sp>
        <p:nvSpPr>
          <p:cNvPr id="215" name="Google Shape;215;ge7172d09a8_1_15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16" name="Google Shape;216;ge7172d09a8_1_15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0791221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0"/>
        <p:cNvGrpSpPr/>
        <p:nvPr/>
      </p:nvGrpSpPr>
      <p:grpSpPr>
        <a:xfrm>
          <a:off x="0" y="0"/>
          <a:ext cx="0" cy="0"/>
          <a:chOff x="0" y="0"/>
          <a:chExt cx="0" cy="0"/>
        </a:xfrm>
      </p:grpSpPr>
      <p:sp>
        <p:nvSpPr>
          <p:cNvPr id="251" name="Google Shape;251;ge7172d09a8_1_24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52" name="Google Shape;252;ge7172d09a8_1_24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7"/>
        <p:cNvGrpSpPr/>
        <p:nvPr/>
      </p:nvGrpSpPr>
      <p:grpSpPr>
        <a:xfrm>
          <a:off x="0" y="0"/>
          <a:ext cx="0" cy="0"/>
          <a:chOff x="0" y="0"/>
          <a:chExt cx="0" cy="0"/>
        </a:xfrm>
      </p:grpSpPr>
      <p:sp>
        <p:nvSpPr>
          <p:cNvPr id="258" name="Google Shape;258;ge7172d09a8_1_24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59" name="Google Shape;259;ge7172d09a8_1_24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8"/>
        <p:cNvGrpSpPr/>
        <p:nvPr/>
      </p:nvGrpSpPr>
      <p:grpSpPr>
        <a:xfrm>
          <a:off x="0" y="0"/>
          <a:ext cx="0" cy="0"/>
          <a:chOff x="0" y="0"/>
          <a:chExt cx="0" cy="0"/>
        </a:xfrm>
      </p:grpSpPr>
      <p:sp>
        <p:nvSpPr>
          <p:cNvPr id="299" name="Google Shape;299;ge7172d09a8_1_3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00" name="Google Shape;300;ge7172d09a8_1_3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5"/>
        <p:cNvGrpSpPr/>
        <p:nvPr/>
      </p:nvGrpSpPr>
      <p:grpSpPr>
        <a:xfrm>
          <a:off x="0" y="0"/>
          <a:ext cx="0" cy="0"/>
          <a:chOff x="0" y="0"/>
          <a:chExt cx="0" cy="0"/>
        </a:xfrm>
      </p:grpSpPr>
      <p:sp>
        <p:nvSpPr>
          <p:cNvPr id="306" name="Google Shape;306;ge7172d09a8_1_32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07" name="Google Shape;307;ge7172d09a8_1_32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ge658c09197_0_14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04" name="Google Shape;104;ge658c09197_0_14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Google Shape;110;ge658c09197_0_19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1" name="Google Shape;111;ge658c09197_0_19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ge658c09197_0_20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18" name="Google Shape;118;ge658c09197_0_20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3"/>
        <p:cNvGrpSpPr/>
        <p:nvPr/>
      </p:nvGrpSpPr>
      <p:grpSpPr>
        <a:xfrm>
          <a:off x="0" y="0"/>
          <a:ext cx="0" cy="0"/>
          <a:chOff x="0" y="0"/>
          <a:chExt cx="0" cy="0"/>
        </a:xfrm>
      </p:grpSpPr>
      <p:sp>
        <p:nvSpPr>
          <p:cNvPr id="124" name="Google Shape;124;ge658c09197_0_2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5" name="Google Shape;125;ge658c09197_0_2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Google Shape;131;ge658c09197_0_2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2" name="Google Shape;132;ge658c09197_0_22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Google Shape;138;ge7172d09a8_1_4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39" name="Google Shape;139;ge7172d09a8_1_4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Google Shape;145;ge7172d09a8_1_5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46" name="Google Shape;146;ge7172d09a8_1_5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0" y="-6350"/>
            <a:ext cx="9144000" cy="5149850"/>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300" y="1803400"/>
            <a:ext cx="5825202" cy="1234727"/>
          </a:xfrm>
        </p:spPr>
        <p:txBody>
          <a:bodyPr anchor="b">
            <a:noAutofit/>
          </a:bodyPr>
          <a:lstStyle>
            <a:lvl1pPr algn="r">
              <a:defRPr sz="4050">
                <a:solidFill>
                  <a:schemeClr val="accent1"/>
                </a:solidFill>
              </a:defRPr>
            </a:lvl1pPr>
          </a:lstStyle>
          <a:p>
            <a:r>
              <a:rPr lang="ru-RU"/>
              <a:t>Образец заголовка</a:t>
            </a:r>
            <a:endParaRPr lang="en-US" dirty="0"/>
          </a:p>
        </p:txBody>
      </p:sp>
      <p:sp>
        <p:nvSpPr>
          <p:cNvPr id="3" name="Subtitle 2"/>
          <p:cNvSpPr>
            <a:spLocks noGrp="1"/>
          </p:cNvSpPr>
          <p:nvPr>
            <p:ph type="subTitle" idx="1"/>
          </p:nvPr>
        </p:nvSpPr>
        <p:spPr>
          <a:xfrm>
            <a:off x="1130300" y="3038125"/>
            <a:ext cx="5825202" cy="822674"/>
          </a:xfrm>
        </p:spPr>
        <p:txBody>
          <a:bodyPr anchor="t"/>
          <a:lstStyle>
            <a:lvl1pPr marL="0" indent="0" algn="r">
              <a:buNone/>
              <a:defRPr>
                <a:solidFill>
                  <a:schemeClr val="tx1">
                    <a:lumMod val="50000"/>
                    <a:lumOff val="50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5923F103-BC34-4FE4-A40E-EDDEECFDA5D0}" type="datetimeFigureOut">
              <a:rPr lang="en-US" smtClean="0"/>
              <a:pPr/>
              <a:t>4/23/2024</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ru" smtClean="0"/>
              <a:t>‹#›</a:t>
            </a:fld>
            <a:endParaRPr lang="ru"/>
          </a:p>
        </p:txBody>
      </p:sp>
    </p:spTree>
    <p:extLst>
      <p:ext uri="{BB962C8B-B14F-4D97-AF65-F5344CB8AC3E}">
        <p14:creationId xmlns:p14="http://schemas.microsoft.com/office/powerpoint/2010/main" val="3287809579"/>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508001" y="457200"/>
            <a:ext cx="6447501" cy="2552700"/>
          </a:xfrm>
        </p:spPr>
        <p:txBody>
          <a:bodyPr anchor="ctr">
            <a:normAutofit/>
          </a:bodyPr>
          <a:lstStyle>
            <a:lvl1pPr algn="l">
              <a:defRPr sz="3300" b="0" cap="none"/>
            </a:lvl1pPr>
          </a:lstStyle>
          <a:p>
            <a:r>
              <a:rPr lang="ru-RU"/>
              <a:t>Образец заголовка</a:t>
            </a:r>
            <a:endParaRPr lang="en-US" dirty="0"/>
          </a:p>
        </p:txBody>
      </p:sp>
      <p:sp>
        <p:nvSpPr>
          <p:cNvPr id="3" name="Text Placeholder 2"/>
          <p:cNvSpPr>
            <a:spLocks noGrp="1"/>
          </p:cNvSpPr>
          <p:nvPr>
            <p:ph type="body" idx="1"/>
          </p:nvPr>
        </p:nvSpPr>
        <p:spPr>
          <a:xfrm>
            <a:off x="508001" y="3352800"/>
            <a:ext cx="6447501" cy="1178222"/>
          </a:xfrm>
        </p:spPr>
        <p:txBody>
          <a:bodyPr anchor="ctr">
            <a:normAutofit/>
          </a:bodyPr>
          <a:lstStyle>
            <a:lvl1pPr marL="0" indent="0" algn="l">
              <a:buNone/>
              <a:defRPr sz="135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2BE451C3-0FF4-47C4-B829-773ADF60F88C}" type="datetimeFigureOut">
              <a:rPr lang="en-US" smtClean="0"/>
              <a:t>4/23/2024</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ru" smtClean="0"/>
              <a:t>‹#›</a:t>
            </a:fld>
            <a:endParaRPr lang="ru"/>
          </a:p>
        </p:txBody>
      </p:sp>
    </p:spTree>
    <p:extLst>
      <p:ext uri="{BB962C8B-B14F-4D97-AF65-F5344CB8AC3E}">
        <p14:creationId xmlns:p14="http://schemas.microsoft.com/office/powerpoint/2010/main" val="3027394753"/>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98500" y="457200"/>
            <a:ext cx="6070601" cy="2266950"/>
          </a:xfrm>
        </p:spPr>
        <p:txBody>
          <a:bodyPr anchor="ctr">
            <a:normAutofit/>
          </a:bodyPr>
          <a:lstStyle>
            <a:lvl1pPr algn="l">
              <a:defRPr sz="33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1024604" y="2724150"/>
            <a:ext cx="5418393" cy="285750"/>
          </a:xfrm>
        </p:spPr>
        <p:txBody>
          <a:bodyPr anchor="ctr">
            <a:noAutofit/>
          </a:bodyPr>
          <a:lstStyle>
            <a:lvl1pPr marL="0" indent="0">
              <a:buFontTx/>
              <a:buNone/>
              <a:defRPr sz="1200">
                <a:solidFill>
                  <a:schemeClr val="tx1">
                    <a:lumMod val="50000"/>
                    <a:lumOff val="50000"/>
                  </a:schemeClr>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ru-RU"/>
              <a:t>Образец текста</a:t>
            </a:r>
          </a:p>
        </p:txBody>
      </p:sp>
      <p:sp>
        <p:nvSpPr>
          <p:cNvPr id="3" name="Text Placeholder 2"/>
          <p:cNvSpPr>
            <a:spLocks noGrp="1"/>
          </p:cNvSpPr>
          <p:nvPr>
            <p:ph type="body" idx="1"/>
          </p:nvPr>
        </p:nvSpPr>
        <p:spPr>
          <a:xfrm>
            <a:off x="508001" y="3352800"/>
            <a:ext cx="6447501" cy="1178222"/>
          </a:xfrm>
        </p:spPr>
        <p:txBody>
          <a:bodyPr anchor="ctr">
            <a:normAutofit/>
          </a:bodyPr>
          <a:lstStyle>
            <a:lvl1pPr marL="0" indent="0" algn="l">
              <a:buNone/>
              <a:defRPr sz="135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2BE451C3-0FF4-47C4-B829-773ADF60F88C}" type="datetimeFigureOut">
              <a:rPr lang="en-US" smtClean="0"/>
              <a:t>4/23/2024</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ru" smtClean="0"/>
              <a:t>‹#›</a:t>
            </a:fld>
            <a:endParaRPr lang="ru"/>
          </a:p>
        </p:txBody>
      </p:sp>
      <p:sp>
        <p:nvSpPr>
          <p:cNvPr id="20" name="TextBox 19"/>
          <p:cNvSpPr txBox="1"/>
          <p:nvPr/>
        </p:nvSpPr>
        <p:spPr>
          <a:xfrm>
            <a:off x="406403" y="592784"/>
            <a:ext cx="457200" cy="438582"/>
          </a:xfrm>
          <a:prstGeom prst="rect">
            <a:avLst/>
          </a:prstGeom>
        </p:spPr>
        <p:txBody>
          <a:bodyPr vert="horz" lIns="68580" tIns="34290" rIns="68580" bIns="34290" rtlCol="0" anchor="ctr">
            <a:noAutofit/>
          </a:bodyPr>
          <a:lstStyle/>
          <a:p>
            <a:pPr lvl="0"/>
            <a:r>
              <a:rPr lang="en-US" sz="6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6669758" y="2164917"/>
            <a:ext cx="457200" cy="438582"/>
          </a:xfrm>
          <a:prstGeom prst="rect">
            <a:avLst/>
          </a:prstGeom>
        </p:spPr>
        <p:txBody>
          <a:bodyPr vert="horz" lIns="68580" tIns="34290" rIns="68580" bIns="34290" rtlCol="0" anchor="ctr">
            <a:noAutofit/>
          </a:bodyPr>
          <a:lstStyle/>
          <a:p>
            <a:pPr lvl="0"/>
            <a:r>
              <a:rPr lang="en-US" sz="6000" baseline="0" dirty="0">
                <a:ln w="3175" cmpd="sng">
                  <a:noFill/>
                </a:ln>
                <a:solidFill>
                  <a:schemeClr val="accent1">
                    <a:lumMod val="60000"/>
                    <a:lumOff val="40000"/>
                  </a:schemeClr>
                </a:solidFill>
                <a:latin typeface="Arial"/>
              </a:rPr>
              <a:t>”</a:t>
            </a:r>
            <a:endParaRPr lang="en-US" sz="1050" dirty="0">
              <a:solidFill>
                <a:schemeClr val="accent1">
                  <a:lumMod val="60000"/>
                  <a:lumOff val="40000"/>
                </a:schemeClr>
              </a:solidFill>
              <a:latin typeface="Arial"/>
            </a:endParaRPr>
          </a:p>
        </p:txBody>
      </p:sp>
    </p:spTree>
    <p:extLst>
      <p:ext uri="{BB962C8B-B14F-4D97-AF65-F5344CB8AC3E}">
        <p14:creationId xmlns:p14="http://schemas.microsoft.com/office/powerpoint/2010/main" val="4008986137"/>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508001" y="1448991"/>
            <a:ext cx="6447501" cy="1946595"/>
          </a:xfrm>
        </p:spPr>
        <p:txBody>
          <a:bodyPr anchor="b">
            <a:normAutofit/>
          </a:bodyPr>
          <a:lstStyle>
            <a:lvl1pPr algn="l">
              <a:defRPr sz="3300" b="0" cap="none"/>
            </a:lvl1pPr>
          </a:lstStyle>
          <a:p>
            <a:r>
              <a:rPr lang="ru-RU"/>
              <a:t>Образец заголовка</a:t>
            </a:r>
            <a:endParaRPr lang="en-US" dirty="0"/>
          </a:p>
        </p:txBody>
      </p:sp>
      <p:sp>
        <p:nvSpPr>
          <p:cNvPr id="3" name="Text Placeholder 2"/>
          <p:cNvSpPr>
            <a:spLocks noGrp="1"/>
          </p:cNvSpPr>
          <p:nvPr>
            <p:ph type="body" idx="1"/>
          </p:nvPr>
        </p:nvSpPr>
        <p:spPr>
          <a:xfrm>
            <a:off x="508001" y="3395586"/>
            <a:ext cx="6447501" cy="1135436"/>
          </a:xfrm>
        </p:spPr>
        <p:txBody>
          <a:bodyPr anchor="t">
            <a:normAutofit/>
          </a:bodyPr>
          <a:lstStyle>
            <a:lvl1pPr marL="0" indent="0" algn="l">
              <a:buNone/>
              <a:defRPr sz="135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2BE451C3-0FF4-47C4-B829-773ADF60F88C}" type="datetimeFigureOut">
              <a:rPr lang="en-US" smtClean="0"/>
              <a:t>4/23/2024</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ru" smtClean="0"/>
              <a:t>‹#›</a:t>
            </a:fld>
            <a:endParaRPr lang="ru"/>
          </a:p>
        </p:txBody>
      </p:sp>
    </p:spTree>
    <p:extLst>
      <p:ext uri="{BB962C8B-B14F-4D97-AF65-F5344CB8AC3E}">
        <p14:creationId xmlns:p14="http://schemas.microsoft.com/office/powerpoint/2010/main" val="3467988579"/>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98500" y="457200"/>
            <a:ext cx="6070601" cy="2266950"/>
          </a:xfrm>
        </p:spPr>
        <p:txBody>
          <a:bodyPr anchor="ctr">
            <a:normAutofit/>
          </a:bodyPr>
          <a:lstStyle>
            <a:lvl1pPr algn="l">
              <a:defRPr sz="33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507999" y="3009900"/>
            <a:ext cx="6447502" cy="385686"/>
          </a:xfrm>
        </p:spPr>
        <p:txBody>
          <a:bodyPr anchor="b">
            <a:noAutofit/>
          </a:bodyPr>
          <a:lstStyle>
            <a:lvl1pPr marL="0" indent="0">
              <a:buFontTx/>
              <a:buNone/>
              <a:defRPr sz="1800">
                <a:solidFill>
                  <a:schemeClr val="tx1">
                    <a:lumMod val="75000"/>
                    <a:lumOff val="25000"/>
                  </a:schemeClr>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ru-RU"/>
              <a:t>Образец текста</a:t>
            </a:r>
          </a:p>
        </p:txBody>
      </p:sp>
      <p:sp>
        <p:nvSpPr>
          <p:cNvPr id="3" name="Text Placeholder 2"/>
          <p:cNvSpPr>
            <a:spLocks noGrp="1"/>
          </p:cNvSpPr>
          <p:nvPr>
            <p:ph type="body" idx="1"/>
          </p:nvPr>
        </p:nvSpPr>
        <p:spPr>
          <a:xfrm>
            <a:off x="508001" y="3395586"/>
            <a:ext cx="6447501" cy="1135436"/>
          </a:xfrm>
        </p:spPr>
        <p:txBody>
          <a:bodyPr anchor="t">
            <a:normAutofit/>
          </a:bodyPr>
          <a:lstStyle>
            <a:lvl1pPr marL="0" indent="0" algn="l">
              <a:buNone/>
              <a:defRPr sz="1350">
                <a:solidFill>
                  <a:schemeClr val="tx1">
                    <a:lumMod val="50000"/>
                    <a:lumOff val="50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2BE451C3-0FF4-47C4-B829-773ADF60F88C}" type="datetimeFigureOut">
              <a:rPr lang="en-US" smtClean="0"/>
              <a:t>4/23/2024</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ru" smtClean="0"/>
              <a:t>‹#›</a:t>
            </a:fld>
            <a:endParaRPr lang="ru"/>
          </a:p>
        </p:txBody>
      </p:sp>
      <p:sp>
        <p:nvSpPr>
          <p:cNvPr id="24" name="TextBox 23"/>
          <p:cNvSpPr txBox="1"/>
          <p:nvPr/>
        </p:nvSpPr>
        <p:spPr>
          <a:xfrm>
            <a:off x="406403" y="592784"/>
            <a:ext cx="457200" cy="438582"/>
          </a:xfrm>
          <a:prstGeom prst="rect">
            <a:avLst/>
          </a:prstGeom>
        </p:spPr>
        <p:txBody>
          <a:bodyPr vert="horz" lIns="68580" tIns="34290" rIns="68580" bIns="34290" rtlCol="0" anchor="ctr">
            <a:noAutofit/>
          </a:bodyPr>
          <a:lstStyle/>
          <a:p>
            <a:pPr lvl="0"/>
            <a:r>
              <a:rPr lang="en-US" sz="6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669758" y="2164917"/>
            <a:ext cx="457200" cy="438582"/>
          </a:xfrm>
          <a:prstGeom prst="rect">
            <a:avLst/>
          </a:prstGeom>
        </p:spPr>
        <p:txBody>
          <a:bodyPr vert="horz" lIns="68580" tIns="34290" rIns="68580" bIns="34290" rtlCol="0" anchor="ctr">
            <a:noAutofit/>
          </a:bodyPr>
          <a:lstStyle/>
          <a:p>
            <a:pPr lvl="0"/>
            <a:r>
              <a:rPr lang="en-US" sz="6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742412490"/>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514350" y="457200"/>
            <a:ext cx="6441152" cy="2266950"/>
          </a:xfrm>
        </p:spPr>
        <p:txBody>
          <a:bodyPr anchor="ctr">
            <a:normAutofit/>
          </a:bodyPr>
          <a:lstStyle>
            <a:lvl1pPr algn="l">
              <a:defRPr sz="3300" b="0" cap="none"/>
            </a:lvl1pPr>
          </a:lstStyle>
          <a:p>
            <a:r>
              <a:rPr lang="ru-RU"/>
              <a:t>Образец заголовка</a:t>
            </a:r>
            <a:endParaRPr lang="en-US" dirty="0"/>
          </a:p>
        </p:txBody>
      </p:sp>
      <p:sp>
        <p:nvSpPr>
          <p:cNvPr id="23" name="Text Placeholder 9"/>
          <p:cNvSpPr>
            <a:spLocks noGrp="1"/>
          </p:cNvSpPr>
          <p:nvPr>
            <p:ph type="body" sz="quarter" idx="13"/>
          </p:nvPr>
        </p:nvSpPr>
        <p:spPr>
          <a:xfrm>
            <a:off x="507999" y="3009900"/>
            <a:ext cx="6447502" cy="385686"/>
          </a:xfrm>
        </p:spPr>
        <p:txBody>
          <a:bodyPr anchor="b">
            <a:noAutofit/>
          </a:bodyPr>
          <a:lstStyle>
            <a:lvl1pPr marL="0" indent="0">
              <a:buFontTx/>
              <a:buNone/>
              <a:defRPr sz="1800">
                <a:solidFill>
                  <a:schemeClr val="accent1"/>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ru-RU"/>
              <a:t>Образец текста</a:t>
            </a:r>
          </a:p>
        </p:txBody>
      </p:sp>
      <p:sp>
        <p:nvSpPr>
          <p:cNvPr id="3" name="Text Placeholder 2"/>
          <p:cNvSpPr>
            <a:spLocks noGrp="1"/>
          </p:cNvSpPr>
          <p:nvPr>
            <p:ph type="body" idx="1"/>
          </p:nvPr>
        </p:nvSpPr>
        <p:spPr>
          <a:xfrm>
            <a:off x="508001" y="3395586"/>
            <a:ext cx="6447501" cy="1135436"/>
          </a:xfrm>
        </p:spPr>
        <p:txBody>
          <a:bodyPr anchor="t">
            <a:normAutofit/>
          </a:bodyPr>
          <a:lstStyle>
            <a:lvl1pPr marL="0" indent="0" algn="l">
              <a:buNone/>
              <a:defRPr sz="1350">
                <a:solidFill>
                  <a:schemeClr val="tx1">
                    <a:lumMod val="50000"/>
                    <a:lumOff val="50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2BE451C3-0FF4-47C4-B829-773ADF60F88C}" type="datetimeFigureOut">
              <a:rPr lang="en-US" smtClean="0"/>
              <a:t>4/23/2024</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ru" smtClean="0"/>
              <a:t>‹#›</a:t>
            </a:fld>
            <a:endParaRPr lang="ru"/>
          </a:p>
        </p:txBody>
      </p:sp>
    </p:spTree>
    <p:extLst>
      <p:ext uri="{BB962C8B-B14F-4D97-AF65-F5344CB8AC3E}">
        <p14:creationId xmlns:p14="http://schemas.microsoft.com/office/powerpoint/2010/main" val="1421024789"/>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53086D93-FCAC-47E0-A2EE-787E62CA814C}" type="datetimeFigureOut">
              <a:rPr lang="en-US" smtClean="0"/>
              <a:t>4/23/2024</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ru" smtClean="0"/>
              <a:t>‹#›</a:t>
            </a:fld>
            <a:endParaRPr lang="ru"/>
          </a:p>
        </p:txBody>
      </p:sp>
    </p:spTree>
    <p:extLst>
      <p:ext uri="{BB962C8B-B14F-4D97-AF65-F5344CB8AC3E}">
        <p14:creationId xmlns:p14="http://schemas.microsoft.com/office/powerpoint/2010/main" val="1204107553"/>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5755" y="457200"/>
            <a:ext cx="978557" cy="3938588"/>
          </a:xfrm>
        </p:spPr>
        <p:txBody>
          <a:bodyPr vert="eaVert" anchor="ctr"/>
          <a:lstStyle/>
          <a:p>
            <a:r>
              <a:rPr lang="ru-RU"/>
              <a:t>Образец заголовка</a:t>
            </a:r>
            <a:endParaRPr lang="en-US" dirty="0"/>
          </a:p>
        </p:txBody>
      </p:sp>
      <p:sp>
        <p:nvSpPr>
          <p:cNvPr id="3" name="Vertical Text Placeholder 2"/>
          <p:cNvSpPr>
            <a:spLocks noGrp="1"/>
          </p:cNvSpPr>
          <p:nvPr>
            <p:ph type="body" orient="vert" idx="1"/>
          </p:nvPr>
        </p:nvSpPr>
        <p:spPr>
          <a:xfrm>
            <a:off x="508001" y="457200"/>
            <a:ext cx="5295113" cy="393858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CDA879A6-0FD0-4734-A311-86BFCA472E6E}" type="datetimeFigureOut">
              <a:rPr lang="en-US" smtClean="0"/>
              <a:t>4/23/2024</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ru" smtClean="0"/>
              <a:t>‹#›</a:t>
            </a:fld>
            <a:endParaRPr lang="ru"/>
          </a:p>
        </p:txBody>
      </p:sp>
    </p:spTree>
    <p:extLst>
      <p:ext uri="{BB962C8B-B14F-4D97-AF65-F5344CB8AC3E}">
        <p14:creationId xmlns:p14="http://schemas.microsoft.com/office/powerpoint/2010/main" val="1060295079"/>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2700"/>
            </a:lvl1p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ru" smtClean="0"/>
              <a:t>‹#›</a:t>
            </a:fld>
            <a:endParaRPr lang="ru"/>
          </a:p>
        </p:txBody>
      </p:sp>
    </p:spTree>
    <p:extLst>
      <p:ext uri="{BB962C8B-B14F-4D97-AF65-F5344CB8AC3E}">
        <p14:creationId xmlns:p14="http://schemas.microsoft.com/office/powerpoint/2010/main" val="34915294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508001" y="2025651"/>
            <a:ext cx="6447501" cy="1369936"/>
          </a:xfrm>
        </p:spPr>
        <p:txBody>
          <a:bodyPr anchor="b"/>
          <a:lstStyle>
            <a:lvl1pPr algn="l">
              <a:defRPr sz="3000" b="0" cap="none"/>
            </a:lvl1pPr>
          </a:lstStyle>
          <a:p>
            <a:r>
              <a:rPr lang="ru-RU"/>
              <a:t>Образец заголовка</a:t>
            </a:r>
            <a:endParaRPr lang="en-US" dirty="0"/>
          </a:p>
        </p:txBody>
      </p:sp>
      <p:sp>
        <p:nvSpPr>
          <p:cNvPr id="3" name="Text Placeholder 2"/>
          <p:cNvSpPr>
            <a:spLocks noGrp="1"/>
          </p:cNvSpPr>
          <p:nvPr>
            <p:ph type="body" idx="1"/>
          </p:nvPr>
        </p:nvSpPr>
        <p:spPr>
          <a:xfrm>
            <a:off x="508001" y="3395586"/>
            <a:ext cx="6447501" cy="645300"/>
          </a:xfrm>
        </p:spPr>
        <p:txBody>
          <a:bodyPr anchor="t"/>
          <a:lstStyle>
            <a:lvl1pPr marL="0" indent="0" algn="l">
              <a:buNone/>
              <a:defRPr sz="1500">
                <a:solidFill>
                  <a:schemeClr val="tx1">
                    <a:lumMod val="50000"/>
                    <a:lumOff val="50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F34E6425-0181-43F2-84FC-787E803FD2F8}" type="datetimeFigureOut">
              <a:rPr lang="en-US" smtClean="0"/>
              <a:t>4/23/2024</a:t>
            </a:fld>
            <a:endParaRPr lang="en-US" dirty="0"/>
          </a:p>
        </p:txBody>
      </p:sp>
      <p:sp>
        <p:nvSpPr>
          <p:cNvPr id="5" name="Footer Placeholder 4"/>
          <p:cNvSpPr>
            <a:spLocks noGrp="1"/>
          </p:cNvSpPr>
          <p:nvPr>
            <p:ph type="ftr" sz="quarter" idx="11"/>
          </p:nvPr>
        </p:nvSpPr>
        <p:spPr/>
        <p:txBody>
          <a:bodyPr/>
          <a:lstStyle/>
          <a:p>
            <a:r>
              <a:rPr lang="en-US"/>
              <a:t>
              </a:t>
            </a:r>
            <a:endParaRPr lang="en-US" dirty="0"/>
          </a:p>
        </p:txBody>
      </p:sp>
      <p:sp>
        <p:nvSpPr>
          <p:cNvPr id="6" name="Slide Number Placeholder 5"/>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ru" smtClean="0"/>
              <a:t>‹#›</a:t>
            </a:fld>
            <a:endParaRPr lang="ru"/>
          </a:p>
        </p:txBody>
      </p:sp>
    </p:spTree>
    <p:extLst>
      <p:ext uri="{BB962C8B-B14F-4D97-AF65-F5344CB8AC3E}">
        <p14:creationId xmlns:p14="http://schemas.microsoft.com/office/powerpoint/2010/main" val="3237163524"/>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508001" y="1620442"/>
            <a:ext cx="3138026" cy="2910579"/>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3817477" y="1620442"/>
            <a:ext cx="3138026" cy="291058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smtClean="0"/>
              <a:t>4/23/2024</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7" name="Slide Number Placeholder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ru" smtClean="0"/>
              <a:t>‹#›</a:t>
            </a:fld>
            <a:endParaRPr lang="ru"/>
          </a:p>
        </p:txBody>
      </p:sp>
    </p:spTree>
    <p:extLst>
      <p:ext uri="{BB962C8B-B14F-4D97-AF65-F5344CB8AC3E}">
        <p14:creationId xmlns:p14="http://schemas.microsoft.com/office/powerpoint/2010/main" val="2468589909"/>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a:t>Образец заголовка</a:t>
            </a:r>
            <a:endParaRPr lang="en-US" dirty="0"/>
          </a:p>
        </p:txBody>
      </p:sp>
      <p:sp>
        <p:nvSpPr>
          <p:cNvPr id="3" name="Text Placeholder 2"/>
          <p:cNvSpPr>
            <a:spLocks noGrp="1"/>
          </p:cNvSpPr>
          <p:nvPr>
            <p:ph type="body" idx="1"/>
          </p:nvPr>
        </p:nvSpPr>
        <p:spPr>
          <a:xfrm>
            <a:off x="506809" y="1620737"/>
            <a:ext cx="3139217" cy="432197"/>
          </a:xfrm>
        </p:spPr>
        <p:txBody>
          <a:bodyPr anchor="b">
            <a:noAutofit/>
          </a:bodyPr>
          <a:lstStyle>
            <a:lvl1pPr marL="0" indent="0">
              <a:buNone/>
              <a:defRPr sz="18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ru-RU"/>
              <a:t>Образец текста</a:t>
            </a:r>
          </a:p>
        </p:txBody>
      </p:sp>
      <p:sp>
        <p:nvSpPr>
          <p:cNvPr id="4" name="Content Placeholder 3"/>
          <p:cNvSpPr>
            <a:spLocks noGrp="1"/>
          </p:cNvSpPr>
          <p:nvPr>
            <p:ph sz="half" idx="2"/>
          </p:nvPr>
        </p:nvSpPr>
        <p:spPr>
          <a:xfrm>
            <a:off x="506809" y="2052934"/>
            <a:ext cx="3139217" cy="2478088"/>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3816287" y="1620737"/>
            <a:ext cx="3139214" cy="432197"/>
          </a:xfrm>
        </p:spPr>
        <p:txBody>
          <a:bodyPr anchor="b">
            <a:noAutofit/>
          </a:bodyPr>
          <a:lstStyle>
            <a:lvl1pPr marL="0" indent="0">
              <a:buNone/>
              <a:defRPr sz="18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ru-RU"/>
              <a:t>Образец текста</a:t>
            </a:r>
          </a:p>
        </p:txBody>
      </p:sp>
      <p:sp>
        <p:nvSpPr>
          <p:cNvPr id="6" name="Content Placeholder 5"/>
          <p:cNvSpPr>
            <a:spLocks noGrp="1"/>
          </p:cNvSpPr>
          <p:nvPr>
            <p:ph sz="quarter" idx="4"/>
          </p:nvPr>
        </p:nvSpPr>
        <p:spPr>
          <a:xfrm>
            <a:off x="3816288" y="2052934"/>
            <a:ext cx="3139213" cy="2478088"/>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smtClean="0"/>
              <a:t>4/23/2024</a:t>
            </a:fld>
            <a:endParaRPr lang="en-US" dirty="0"/>
          </a:p>
        </p:txBody>
      </p:sp>
      <p:sp>
        <p:nvSpPr>
          <p:cNvPr id="8" name="Footer Placeholder 7"/>
          <p:cNvSpPr>
            <a:spLocks noGrp="1"/>
          </p:cNvSpPr>
          <p:nvPr>
            <p:ph type="ftr" sz="quarter" idx="11"/>
          </p:nvPr>
        </p:nvSpPr>
        <p:spPr/>
        <p:txBody>
          <a:bodyPr/>
          <a:lstStyle/>
          <a:p>
            <a:r>
              <a:rPr lang="en-US"/>
              <a:t>
              </a:t>
            </a:r>
            <a:endParaRPr lang="en-US" dirty="0"/>
          </a:p>
        </p:txBody>
      </p:sp>
      <p:sp>
        <p:nvSpPr>
          <p:cNvPr id="9" name="Slide Number Placeholder 8"/>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ru" smtClean="0"/>
              <a:t>‹#›</a:t>
            </a:fld>
            <a:endParaRPr lang="ru"/>
          </a:p>
        </p:txBody>
      </p:sp>
    </p:spTree>
    <p:extLst>
      <p:ext uri="{BB962C8B-B14F-4D97-AF65-F5344CB8AC3E}">
        <p14:creationId xmlns:p14="http://schemas.microsoft.com/office/powerpoint/2010/main" val="4254416278"/>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508001" y="457200"/>
            <a:ext cx="6447501" cy="990600"/>
          </a:xfrm>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smtClean="0"/>
              <a:t>4/23/2024</a:t>
            </a:fld>
            <a:endParaRPr lang="en-US" dirty="0"/>
          </a:p>
        </p:txBody>
      </p:sp>
      <p:sp>
        <p:nvSpPr>
          <p:cNvPr id="4" name="Footer Placeholder 3"/>
          <p:cNvSpPr>
            <a:spLocks noGrp="1"/>
          </p:cNvSpPr>
          <p:nvPr>
            <p:ph type="ftr" sz="quarter" idx="11"/>
          </p:nvPr>
        </p:nvSpPr>
        <p:spPr/>
        <p:txBody>
          <a:bodyPr/>
          <a:lstStyle/>
          <a:p>
            <a:r>
              <a:rPr lang="en-US"/>
              <a:t>
              </a:t>
            </a:r>
            <a:endParaRPr lang="en-US" dirty="0"/>
          </a:p>
        </p:txBody>
      </p:sp>
      <p:sp>
        <p:nvSpPr>
          <p:cNvPr id="5" name="Slide Number Placeholder 4"/>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ru" smtClean="0"/>
              <a:t>‹#›</a:t>
            </a:fld>
            <a:endParaRPr lang="ru"/>
          </a:p>
        </p:txBody>
      </p:sp>
    </p:spTree>
    <p:extLst>
      <p:ext uri="{BB962C8B-B14F-4D97-AF65-F5344CB8AC3E}">
        <p14:creationId xmlns:p14="http://schemas.microsoft.com/office/powerpoint/2010/main" val="4193058309"/>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smtClean="0"/>
              <a:t>4/23/2024</a:t>
            </a:fld>
            <a:endParaRPr lang="en-US" dirty="0"/>
          </a:p>
        </p:txBody>
      </p:sp>
      <p:sp>
        <p:nvSpPr>
          <p:cNvPr id="3" name="Footer Placeholder 2"/>
          <p:cNvSpPr>
            <a:spLocks noGrp="1"/>
          </p:cNvSpPr>
          <p:nvPr>
            <p:ph type="ftr" sz="quarter" idx="11"/>
          </p:nvPr>
        </p:nvSpPr>
        <p:spPr/>
        <p:txBody>
          <a:bodyPr/>
          <a:lstStyle/>
          <a:p>
            <a:r>
              <a:rPr lang="en-US"/>
              <a:t>
              </a:t>
            </a:r>
            <a:endParaRPr lang="en-US" dirty="0"/>
          </a:p>
        </p:txBody>
      </p:sp>
      <p:sp>
        <p:nvSpPr>
          <p:cNvPr id="4" name="Slide Number Placeholder 3"/>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ru" smtClean="0"/>
              <a:t>‹#›</a:t>
            </a:fld>
            <a:endParaRPr lang="ru"/>
          </a:p>
        </p:txBody>
      </p:sp>
    </p:spTree>
    <p:extLst>
      <p:ext uri="{BB962C8B-B14F-4D97-AF65-F5344CB8AC3E}">
        <p14:creationId xmlns:p14="http://schemas.microsoft.com/office/powerpoint/2010/main" val="884007718"/>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508001" y="1123953"/>
            <a:ext cx="2890896" cy="958850"/>
          </a:xfrm>
        </p:spPr>
        <p:txBody>
          <a:bodyPr anchor="b">
            <a:normAutofit/>
          </a:bodyPr>
          <a:lstStyle>
            <a:lvl1pPr>
              <a:defRPr sz="1500"/>
            </a:lvl1pPr>
          </a:lstStyle>
          <a:p>
            <a:r>
              <a:rPr lang="ru-RU"/>
              <a:t>Образец заголовка</a:t>
            </a:r>
            <a:endParaRPr lang="en-US" dirty="0"/>
          </a:p>
        </p:txBody>
      </p:sp>
      <p:sp>
        <p:nvSpPr>
          <p:cNvPr id="3" name="Content Placeholder 2"/>
          <p:cNvSpPr>
            <a:spLocks noGrp="1"/>
          </p:cNvSpPr>
          <p:nvPr>
            <p:ph idx="1"/>
          </p:nvPr>
        </p:nvSpPr>
        <p:spPr>
          <a:xfrm>
            <a:off x="3570346" y="386193"/>
            <a:ext cx="3385156" cy="4144828"/>
          </a:xfrm>
        </p:spPr>
        <p:txBody>
          <a:bodyPr>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508001" y="2082802"/>
            <a:ext cx="2890896" cy="1938337"/>
          </a:xfrm>
        </p:spPr>
        <p:txBody>
          <a:bodyPr>
            <a:normAutofit/>
          </a:bodyPr>
          <a:lstStyle>
            <a:lvl1pPr marL="0" indent="0">
              <a:buNone/>
              <a:defRPr sz="1050"/>
            </a:lvl1pPr>
            <a:lvl2pPr marL="342797" indent="0">
              <a:buNone/>
              <a:defRPr sz="1050"/>
            </a:lvl2pPr>
            <a:lvl3pPr marL="685595" indent="0">
              <a:buNone/>
              <a:defRPr sz="900"/>
            </a:lvl3pPr>
            <a:lvl4pPr marL="1028392" indent="0">
              <a:buNone/>
              <a:defRPr sz="750"/>
            </a:lvl4pPr>
            <a:lvl5pPr marL="1371188" indent="0">
              <a:buNone/>
              <a:defRPr sz="750"/>
            </a:lvl5pPr>
            <a:lvl6pPr marL="1713986" indent="0">
              <a:buNone/>
              <a:defRPr sz="750"/>
            </a:lvl6pPr>
            <a:lvl7pPr marL="2056783" indent="0">
              <a:buNone/>
              <a:defRPr sz="750"/>
            </a:lvl7pPr>
            <a:lvl8pPr marL="2399580" indent="0">
              <a:buNone/>
              <a:defRPr sz="750"/>
            </a:lvl8pPr>
            <a:lvl9pPr marL="2742377" indent="0">
              <a:buNone/>
              <a:defRPr sz="750"/>
            </a:lvl9pPr>
          </a:lstStyle>
          <a:p>
            <a:pPr lvl="0"/>
            <a:r>
              <a:rPr lang="ru-RU"/>
              <a:t>Образец текста</a:t>
            </a:r>
          </a:p>
        </p:txBody>
      </p:sp>
      <p:sp>
        <p:nvSpPr>
          <p:cNvPr id="5" name="Date Placeholder 4"/>
          <p:cNvSpPr>
            <a:spLocks noGrp="1"/>
          </p:cNvSpPr>
          <p:nvPr>
            <p:ph type="dt" sz="half" idx="10"/>
          </p:nvPr>
        </p:nvSpPr>
        <p:spPr/>
        <p:txBody>
          <a:bodyPr/>
          <a:lstStyle/>
          <a:p>
            <a:fld id="{76E86A4C-8E40-4F87-A4F0-01A0687C5742}" type="datetimeFigureOut">
              <a:rPr lang="en-US" smtClean="0"/>
              <a:t>4/23/2024</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7" name="Slide Number Placeholder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ru" smtClean="0"/>
              <a:t>‹#›</a:t>
            </a:fld>
            <a:endParaRPr lang="ru"/>
          </a:p>
        </p:txBody>
      </p:sp>
    </p:spTree>
    <p:extLst>
      <p:ext uri="{BB962C8B-B14F-4D97-AF65-F5344CB8AC3E}">
        <p14:creationId xmlns:p14="http://schemas.microsoft.com/office/powerpoint/2010/main" val="2774369259"/>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508001" y="3600450"/>
            <a:ext cx="6447500" cy="425054"/>
          </a:xfrm>
        </p:spPr>
        <p:txBody>
          <a:bodyPr anchor="b">
            <a:normAutofit/>
          </a:bodyPr>
          <a:lstStyle>
            <a:lvl1pPr algn="l">
              <a:defRPr sz="18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508001" y="457200"/>
            <a:ext cx="6447501" cy="2884289"/>
          </a:xfrm>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ru-RU"/>
              <a:t>Вставка рисунка</a:t>
            </a:r>
            <a:endParaRPr lang="en-US" dirty="0"/>
          </a:p>
        </p:txBody>
      </p:sp>
      <p:sp>
        <p:nvSpPr>
          <p:cNvPr id="4" name="Text Placeholder 3"/>
          <p:cNvSpPr>
            <a:spLocks noGrp="1"/>
          </p:cNvSpPr>
          <p:nvPr>
            <p:ph type="body" sz="half" idx="2"/>
          </p:nvPr>
        </p:nvSpPr>
        <p:spPr>
          <a:xfrm>
            <a:off x="508001" y="4025504"/>
            <a:ext cx="6447500" cy="505518"/>
          </a:xfrm>
        </p:spPr>
        <p:txBody>
          <a:bodyPr>
            <a:normAutofit/>
          </a:bodyPr>
          <a:lstStyle>
            <a:lvl1pPr marL="0" indent="0">
              <a:buNone/>
              <a:defRPr sz="9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ru-RU"/>
              <a:t>Образец текста</a:t>
            </a:r>
          </a:p>
        </p:txBody>
      </p:sp>
      <p:sp>
        <p:nvSpPr>
          <p:cNvPr id="5" name="Date Placeholder 4"/>
          <p:cNvSpPr>
            <a:spLocks noGrp="1"/>
          </p:cNvSpPr>
          <p:nvPr>
            <p:ph type="dt" sz="half" idx="10"/>
          </p:nvPr>
        </p:nvSpPr>
        <p:spPr/>
        <p:txBody>
          <a:bodyPr/>
          <a:lstStyle/>
          <a:p>
            <a:fld id="{35E72C73-2D91-4E12-BA25-F0AA0C03599B}" type="datetimeFigureOut">
              <a:rPr lang="en-US" smtClean="0"/>
              <a:t>4/23/2024</a:t>
            </a:fld>
            <a:endParaRPr lang="en-US" dirty="0"/>
          </a:p>
        </p:txBody>
      </p:sp>
      <p:sp>
        <p:nvSpPr>
          <p:cNvPr id="6" name="Footer Placeholder 5"/>
          <p:cNvSpPr>
            <a:spLocks noGrp="1"/>
          </p:cNvSpPr>
          <p:nvPr>
            <p:ph type="ftr" sz="quarter" idx="11"/>
          </p:nvPr>
        </p:nvSpPr>
        <p:spPr/>
        <p:txBody>
          <a:bodyPr/>
          <a:lstStyle/>
          <a:p>
            <a:r>
              <a:rPr lang="en-US"/>
              <a:t>
              </a:t>
            </a:r>
            <a:endParaRPr lang="en-US" dirty="0"/>
          </a:p>
        </p:txBody>
      </p:sp>
      <p:sp>
        <p:nvSpPr>
          <p:cNvPr id="7" name="Slide Number Placeholder 6"/>
          <p:cNvSpPr>
            <a:spLocks noGrp="1"/>
          </p:cNvSpPr>
          <p:nvPr>
            <p:ph type="sldNum" sz="quarter" idx="12"/>
          </p:nvPr>
        </p:nvSpPr>
        <p:spPr/>
        <p:txBody>
          <a:bodyPr/>
          <a:lstStyle/>
          <a:p>
            <a:pPr marL="0" lvl="0" indent="0" algn="r" rtl="0">
              <a:spcBef>
                <a:spcPts val="0"/>
              </a:spcBef>
              <a:spcAft>
                <a:spcPts val="0"/>
              </a:spcAft>
              <a:buNone/>
            </a:pPr>
            <a:fld id="{00000000-1234-1234-1234-123412341234}" type="slidenum">
              <a:rPr lang="ru" smtClean="0"/>
              <a:t>‹#›</a:t>
            </a:fld>
            <a:endParaRPr lang="ru"/>
          </a:p>
        </p:txBody>
      </p:sp>
    </p:spTree>
    <p:extLst>
      <p:ext uri="{BB962C8B-B14F-4D97-AF65-F5344CB8AC3E}">
        <p14:creationId xmlns:p14="http://schemas.microsoft.com/office/powerpoint/2010/main" val="4280398467"/>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6350"/>
            <a:ext cx="9144000" cy="5149850"/>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508001" y="457200"/>
            <a:ext cx="6447501" cy="990600"/>
          </a:xfrm>
          <a:prstGeom prst="rect">
            <a:avLst/>
          </a:prstGeom>
        </p:spPr>
        <p:txBody>
          <a:bodyPr vert="horz" lIns="91440" tIns="45720" rIns="91440" bIns="45720" rtlCol="0" anchor="t">
            <a:normAutofit/>
          </a:bodyPr>
          <a:lstStyle/>
          <a:p>
            <a:r>
              <a:rPr lang="ru-RU"/>
              <a:t>Образец заголовка</a:t>
            </a:r>
            <a:endParaRPr lang="en-US" dirty="0"/>
          </a:p>
        </p:txBody>
      </p:sp>
      <p:sp>
        <p:nvSpPr>
          <p:cNvPr id="3" name="Text Placeholder 2"/>
          <p:cNvSpPr>
            <a:spLocks noGrp="1"/>
          </p:cNvSpPr>
          <p:nvPr>
            <p:ph type="body" idx="1"/>
          </p:nvPr>
        </p:nvSpPr>
        <p:spPr>
          <a:xfrm>
            <a:off x="508001" y="1620442"/>
            <a:ext cx="6447501" cy="2910580"/>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5403850" y="4531022"/>
            <a:ext cx="683954" cy="273844"/>
          </a:xfrm>
          <a:prstGeom prst="rect">
            <a:avLst/>
          </a:prstGeom>
        </p:spPr>
        <p:txBody>
          <a:bodyPr vert="horz" lIns="91440" tIns="45720" rIns="91440" bIns="45720" rtlCol="0" anchor="ctr"/>
          <a:lstStyle>
            <a:lvl1pPr algn="r">
              <a:defRPr sz="675">
                <a:solidFill>
                  <a:schemeClr val="tx1">
                    <a:tint val="75000"/>
                  </a:schemeClr>
                </a:solidFill>
              </a:defRPr>
            </a:lvl1pPr>
          </a:lstStyle>
          <a:p>
            <a:fld id="{2BE451C3-0FF4-47C4-B829-773ADF60F88C}" type="datetimeFigureOut">
              <a:rPr lang="en-US" smtClean="0"/>
              <a:t>4/23/2024</a:t>
            </a:fld>
            <a:endParaRPr lang="en-US" dirty="0"/>
          </a:p>
        </p:txBody>
      </p:sp>
      <p:sp>
        <p:nvSpPr>
          <p:cNvPr id="5" name="Footer Placeholder 4"/>
          <p:cNvSpPr>
            <a:spLocks noGrp="1"/>
          </p:cNvSpPr>
          <p:nvPr>
            <p:ph type="ftr" sz="quarter" idx="3"/>
          </p:nvPr>
        </p:nvSpPr>
        <p:spPr>
          <a:xfrm>
            <a:off x="508001" y="4531022"/>
            <a:ext cx="4723209" cy="273844"/>
          </a:xfrm>
          <a:prstGeom prst="rect">
            <a:avLst/>
          </a:prstGeom>
        </p:spPr>
        <p:txBody>
          <a:bodyPr vert="horz" lIns="91440" tIns="45720" rIns="91440" bIns="45720" rtlCol="0" anchor="ctr"/>
          <a:lstStyle>
            <a:lvl1pPr algn="l">
              <a:defRPr sz="675">
                <a:solidFill>
                  <a:schemeClr val="tx1">
                    <a:tint val="75000"/>
                  </a:schemeClr>
                </a:solidFill>
              </a:defRPr>
            </a:lvl1pPr>
          </a:lstStyle>
          <a:p>
            <a:r>
              <a:rPr lang="en-US"/>
              <a:t>
              </a:t>
            </a:r>
            <a:endParaRPr lang="en-US" dirty="0"/>
          </a:p>
        </p:txBody>
      </p:sp>
      <p:sp>
        <p:nvSpPr>
          <p:cNvPr id="6" name="Slide Number Placeholder 5"/>
          <p:cNvSpPr>
            <a:spLocks noGrp="1"/>
          </p:cNvSpPr>
          <p:nvPr>
            <p:ph type="sldNum" sz="quarter" idx="4"/>
          </p:nvPr>
        </p:nvSpPr>
        <p:spPr>
          <a:xfrm>
            <a:off x="6442998" y="4531022"/>
            <a:ext cx="512504" cy="273844"/>
          </a:xfrm>
          <a:prstGeom prst="rect">
            <a:avLst/>
          </a:prstGeom>
        </p:spPr>
        <p:txBody>
          <a:bodyPr vert="horz" lIns="91440" tIns="45720" rIns="91440" bIns="45720" rtlCol="0" anchor="ctr"/>
          <a:lstStyle>
            <a:lvl1pPr algn="r">
              <a:defRPr sz="675">
                <a:solidFill>
                  <a:schemeClr val="accent1"/>
                </a:solidFill>
              </a:defRPr>
            </a:lvl1pPr>
          </a:lstStyle>
          <a:p>
            <a:pPr marL="0" lvl="0" indent="0" algn="r" rtl="0">
              <a:spcBef>
                <a:spcPts val="0"/>
              </a:spcBef>
              <a:spcAft>
                <a:spcPts val="0"/>
              </a:spcAft>
              <a:buNone/>
            </a:pPr>
            <a:fld id="{00000000-1234-1234-1234-123412341234}" type="slidenum">
              <a:rPr lang="ru" smtClean="0"/>
              <a:t>‹#›</a:t>
            </a:fld>
            <a:endParaRPr lang="ru"/>
          </a:p>
        </p:txBody>
      </p:sp>
    </p:spTree>
    <p:extLst>
      <p:ext uri="{BB962C8B-B14F-4D97-AF65-F5344CB8AC3E}">
        <p14:creationId xmlns:p14="http://schemas.microsoft.com/office/powerpoint/2010/main" val="2937114742"/>
      </p:ext>
    </p:extLst>
  </p:cSld>
  <p:clrMap bg1="lt1" tx1="dk1" bg2="lt2" tx2="dk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 id="2147483715" r:id="rId12"/>
    <p:sldLayoutId id="2147483716" r:id="rId13"/>
    <p:sldLayoutId id="2147483717" r:id="rId14"/>
    <p:sldLayoutId id="2147483718" r:id="rId15"/>
    <p:sldLayoutId id="2147483719" r:id="rId16"/>
  </p:sldLayoutIdLst>
  <p:hf sldNum="0" hdr="0" ftr="0" dt="0"/>
  <p:txStyles>
    <p:titleStyle>
      <a:lvl1pPr algn="l" defTabSz="342900" rtl="0" eaLnBrk="1" latinLnBrk="0" hangingPunct="1">
        <a:spcBef>
          <a:spcPct val="0"/>
        </a:spcBef>
        <a:buNone/>
        <a:defRPr sz="27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57175" indent="-257175" algn="l" defTabSz="342900" rtl="0" eaLnBrk="1" latinLnBrk="0" hangingPunct="1">
        <a:spcBef>
          <a:spcPts val="750"/>
        </a:spcBef>
        <a:spcAft>
          <a:spcPts val="0"/>
        </a:spcAft>
        <a:buClr>
          <a:schemeClr val="accent1"/>
        </a:buClr>
        <a:buSzPct val="80000"/>
        <a:buFont typeface="Wingdings 3" charset="2"/>
        <a:buChar char=""/>
        <a:defRPr sz="1350" kern="1200">
          <a:solidFill>
            <a:schemeClr val="tx1">
              <a:lumMod val="75000"/>
              <a:lumOff val="25000"/>
            </a:schemeClr>
          </a:solidFill>
          <a:latin typeface="+mn-lt"/>
          <a:ea typeface="+mn-ea"/>
          <a:cs typeface="+mn-cs"/>
        </a:defRPr>
      </a:lvl1pPr>
      <a:lvl2pPr marL="557213" indent="-214313" algn="l" defTabSz="342900" rtl="0" eaLnBrk="1" latinLnBrk="0" hangingPunct="1">
        <a:spcBef>
          <a:spcPts val="75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2pPr>
      <a:lvl3pPr marL="857250" indent="-171450" algn="l" defTabSz="342900" rtl="0" eaLnBrk="1" latinLnBrk="0" hangingPunct="1">
        <a:spcBef>
          <a:spcPts val="750"/>
        </a:spcBef>
        <a:spcAft>
          <a:spcPts val="0"/>
        </a:spcAft>
        <a:buClr>
          <a:schemeClr val="accent1"/>
        </a:buClr>
        <a:buSzPct val="80000"/>
        <a:buFont typeface="Wingdings 3" charset="2"/>
        <a:buChar char=""/>
        <a:defRPr sz="1050" kern="1200">
          <a:solidFill>
            <a:schemeClr val="tx1">
              <a:lumMod val="75000"/>
              <a:lumOff val="25000"/>
            </a:schemeClr>
          </a:solidFill>
          <a:latin typeface="+mn-lt"/>
          <a:ea typeface="+mn-ea"/>
          <a:cs typeface="+mn-cs"/>
        </a:defRPr>
      </a:lvl3pPr>
      <a:lvl4pPr marL="12001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4pPr>
      <a:lvl5pPr marL="15430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5pPr>
      <a:lvl6pPr marL="18859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6pPr>
      <a:lvl7pPr marL="22288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7pPr>
      <a:lvl8pPr marL="25717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8pPr>
      <a:lvl9pPr marL="29146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rgbClr val="DADFE4"/>
            </a:gs>
            <a:gs pos="100000">
              <a:srgbClr val="F3F3F3"/>
            </a:gs>
          </a:gsLst>
          <a:lin ang="5400012" scaled="0"/>
        </a:gradFill>
        <a:effectLst/>
      </p:bgPr>
    </p:bg>
    <p:spTree>
      <p:nvGrpSpPr>
        <p:cNvPr id="1" name="Shape 91"/>
        <p:cNvGrpSpPr/>
        <p:nvPr/>
      </p:nvGrpSpPr>
      <p:grpSpPr>
        <a:xfrm>
          <a:off x="0" y="0"/>
          <a:ext cx="0" cy="0"/>
          <a:chOff x="0" y="0"/>
          <a:chExt cx="0" cy="0"/>
        </a:xfrm>
      </p:grpSpPr>
      <p:sp>
        <p:nvSpPr>
          <p:cNvPr id="92" name="Google Shape;92;p14"/>
          <p:cNvSpPr txBox="1">
            <a:spLocks noGrp="1"/>
          </p:cNvSpPr>
          <p:nvPr>
            <p:ph type="ctrTitle"/>
          </p:nvPr>
        </p:nvSpPr>
        <p:spPr>
          <a:xfrm>
            <a:off x="460600" y="527050"/>
            <a:ext cx="8452200" cy="707700"/>
          </a:xfrm>
          <a:prstGeom prst="rect">
            <a:avLst/>
          </a:prstGeom>
          <a:noFill/>
          <a:ln>
            <a:noFill/>
          </a:ln>
        </p:spPr>
        <p:txBody>
          <a:bodyPr spcFirstLastPara="1" wrap="square" lIns="68575" tIns="34275" rIns="68575" bIns="34275" anchor="ctr" anchorCtr="0">
            <a:noAutofit/>
          </a:bodyPr>
          <a:lstStyle/>
          <a:p>
            <a:pPr marL="0" lvl="0" indent="0" algn="ctr" rtl="0">
              <a:spcBef>
                <a:spcPts val="0"/>
              </a:spcBef>
              <a:spcAft>
                <a:spcPts val="0"/>
              </a:spcAft>
              <a:buClr>
                <a:srgbClr val="000000"/>
              </a:buClr>
              <a:buFont typeface="Arial"/>
              <a:buNone/>
            </a:pPr>
            <a:r>
              <a:rPr lang="ru" sz="2000" b="0" dirty="0">
                <a:solidFill>
                  <a:schemeClr val="accent2">
                    <a:lumMod val="50000"/>
                  </a:schemeClr>
                </a:solidFill>
                <a:latin typeface="Oswald"/>
                <a:ea typeface="Oswald"/>
                <a:cs typeface="Oswald"/>
                <a:sym typeface="Oswald"/>
              </a:rPr>
              <a:t>Единая государственная информационная система социального обеспечения (ЕГИССО)</a:t>
            </a:r>
            <a:endParaRPr sz="2400" dirty="0">
              <a:solidFill>
                <a:schemeClr val="accent2">
                  <a:lumMod val="50000"/>
                </a:schemeClr>
              </a:solidFill>
              <a:latin typeface="Montserrat"/>
              <a:ea typeface="Montserrat"/>
              <a:cs typeface="Montserrat"/>
              <a:sym typeface="Montserrat"/>
            </a:endParaRPr>
          </a:p>
        </p:txBody>
      </p:sp>
      <p:sp>
        <p:nvSpPr>
          <p:cNvPr id="93" name="Google Shape;93;p14"/>
          <p:cNvSpPr/>
          <p:nvPr/>
        </p:nvSpPr>
        <p:spPr>
          <a:xfrm>
            <a:off x="590234" y="1549267"/>
            <a:ext cx="7843516" cy="2084643"/>
          </a:xfrm>
          <a:prstGeom prst="rect">
            <a:avLst/>
          </a:prstGeom>
          <a:noFill/>
          <a:ln>
            <a:noFill/>
          </a:ln>
        </p:spPr>
        <p:txBody>
          <a:bodyPr spcFirstLastPara="1" wrap="square" lIns="68575" tIns="34275" rIns="68575" bIns="34275" anchor="ctr" anchorCtr="0">
            <a:noAutofit/>
          </a:bodyPr>
          <a:lstStyle/>
          <a:p>
            <a:pPr algn="ctr"/>
            <a:r>
              <a:rPr lang="ru-RU" sz="1200" dirty="0">
                <a:solidFill>
                  <a:srgbClr val="434343"/>
                </a:solidFill>
                <a:latin typeface="Oswald"/>
                <a:ea typeface="Oswald"/>
                <a:cs typeface="Oswald"/>
                <a:sym typeface="Oswald"/>
              </a:rPr>
              <a:t>Информационный стандарт для организации просветительской работы с участниками образовательных отношений</a:t>
            </a:r>
          </a:p>
          <a:p>
            <a:pPr algn="ctr"/>
            <a:endParaRPr lang="ru-RU" sz="2000" dirty="0">
              <a:solidFill>
                <a:srgbClr val="434343"/>
              </a:solidFill>
              <a:latin typeface="Oswald"/>
              <a:ea typeface="Oswald"/>
              <a:cs typeface="Oswald"/>
              <a:sym typeface="Oswald"/>
            </a:endParaRPr>
          </a:p>
          <a:p>
            <a:pPr marL="0" marR="0" lvl="0" indent="0" algn="ctr" rtl="0">
              <a:spcBef>
                <a:spcPts val="0"/>
              </a:spcBef>
              <a:spcAft>
                <a:spcPts val="0"/>
              </a:spcAft>
              <a:buNone/>
            </a:pPr>
            <a:r>
              <a:rPr lang="ru" sz="2000" dirty="0">
                <a:latin typeface="Oswald"/>
                <a:ea typeface="Oswald"/>
                <a:cs typeface="Oswald"/>
                <a:sym typeface="Oswald"/>
              </a:rPr>
              <a:t>О</a:t>
            </a:r>
            <a:r>
              <a:rPr lang="ru" sz="2000" i="0" u="none" strike="noStrike" cap="none" dirty="0">
                <a:latin typeface="Oswald"/>
                <a:ea typeface="Oswald"/>
                <a:cs typeface="Oswald"/>
                <a:sym typeface="Oswald"/>
              </a:rPr>
              <a:t>снования, </a:t>
            </a:r>
            <a:r>
              <a:rPr lang="ru" sz="2000" dirty="0">
                <a:latin typeface="Oswald"/>
                <a:ea typeface="Oswald"/>
                <a:cs typeface="Oswald"/>
                <a:sym typeface="Oswald"/>
              </a:rPr>
              <a:t>порядок и </a:t>
            </a:r>
            <a:r>
              <a:rPr lang="ru" sz="2000" i="0" u="none" strike="noStrike" cap="none" dirty="0">
                <a:latin typeface="Oswald"/>
                <a:ea typeface="Oswald"/>
                <a:cs typeface="Oswald"/>
                <a:sym typeface="Oswald"/>
              </a:rPr>
              <a:t>форм</a:t>
            </a:r>
            <a:r>
              <a:rPr lang="ru" sz="2000" dirty="0">
                <a:latin typeface="Oswald"/>
                <a:ea typeface="Oswald"/>
                <a:cs typeface="Oswald"/>
                <a:sym typeface="Oswald"/>
              </a:rPr>
              <a:t>ы</a:t>
            </a:r>
            <a:r>
              <a:rPr lang="ru" sz="2000" i="0" u="none" strike="noStrike" cap="none" dirty="0">
                <a:latin typeface="Oswald"/>
                <a:ea typeface="Oswald"/>
                <a:cs typeface="Oswald"/>
                <a:sym typeface="Oswald"/>
              </a:rPr>
              <a:t> предоставления мер социальной защиты (поддержки) </a:t>
            </a:r>
            <a:r>
              <a:rPr lang="ru" sz="2000" dirty="0">
                <a:latin typeface="Oswald"/>
                <a:ea typeface="Oswald"/>
                <a:cs typeface="Oswald"/>
                <a:sym typeface="Oswald"/>
              </a:rPr>
              <a:t>в </a:t>
            </a:r>
            <a:r>
              <a:rPr lang="ru" sz="2000" i="0" u="none" strike="noStrike" cap="none" dirty="0">
                <a:latin typeface="Oswald"/>
                <a:ea typeface="Oswald"/>
                <a:cs typeface="Oswald"/>
                <a:sym typeface="Oswald"/>
              </a:rPr>
              <a:t>организациях сферы образования и молодежной политики Свердловской области</a:t>
            </a:r>
            <a:endParaRPr sz="2000" i="0" u="none" strike="noStrike" cap="none" dirty="0">
              <a:latin typeface="Oswald"/>
              <a:ea typeface="Oswald"/>
              <a:cs typeface="Oswald"/>
              <a:sym typeface="Oswald"/>
            </a:endParaRPr>
          </a:p>
          <a:p>
            <a:pPr marL="0" marR="0" lvl="0" indent="0" algn="ctr" rtl="0">
              <a:spcBef>
                <a:spcPts val="0"/>
              </a:spcBef>
              <a:spcAft>
                <a:spcPts val="0"/>
              </a:spcAft>
              <a:buNone/>
            </a:pPr>
            <a:r>
              <a:rPr lang="ru" sz="2000" dirty="0">
                <a:latin typeface="Oswald"/>
                <a:ea typeface="Oswald"/>
                <a:cs typeface="Oswald"/>
                <a:sym typeface="Oswald"/>
              </a:rPr>
              <a:t>в </a:t>
            </a:r>
            <a:r>
              <a:rPr lang="ru" sz="2000" dirty="0" smtClean="0">
                <a:latin typeface="Oswald"/>
                <a:ea typeface="Oswald"/>
                <a:cs typeface="Oswald"/>
                <a:sym typeface="Oswald"/>
              </a:rPr>
              <a:t>2024 году</a:t>
            </a:r>
            <a:endParaRPr sz="2000" dirty="0">
              <a:latin typeface="Oswald"/>
              <a:ea typeface="Oswald"/>
              <a:cs typeface="Oswald"/>
              <a:sym typeface="Oswald"/>
            </a:endParaRPr>
          </a:p>
        </p:txBody>
      </p:sp>
      <p:pic>
        <p:nvPicPr>
          <p:cNvPr id="94" name="Google Shape;94;p14"/>
          <p:cNvPicPr preferRelativeResize="0"/>
          <p:nvPr/>
        </p:nvPicPr>
        <p:blipFill>
          <a:blip r:embed="rId3">
            <a:alphaModFix/>
          </a:blip>
          <a:stretch>
            <a:fillRect/>
          </a:stretch>
        </p:blipFill>
        <p:spPr>
          <a:xfrm>
            <a:off x="152400" y="4714830"/>
            <a:ext cx="437834" cy="33215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rgbClr val="DADFE4"/>
            </a:gs>
            <a:gs pos="100000">
              <a:srgbClr val="F3F3F3"/>
            </a:gs>
          </a:gsLst>
          <a:lin ang="5400012" scaled="0"/>
        </a:gradFill>
        <a:effectLst/>
      </p:bgPr>
    </p:bg>
    <p:spTree>
      <p:nvGrpSpPr>
        <p:cNvPr id="1" name="Shape 147"/>
        <p:cNvGrpSpPr/>
        <p:nvPr/>
      </p:nvGrpSpPr>
      <p:grpSpPr>
        <a:xfrm>
          <a:off x="0" y="0"/>
          <a:ext cx="0" cy="0"/>
          <a:chOff x="0" y="0"/>
          <a:chExt cx="0" cy="0"/>
        </a:xfrm>
      </p:grpSpPr>
      <p:sp>
        <p:nvSpPr>
          <p:cNvPr id="148" name="Google Shape;148;p22"/>
          <p:cNvSpPr txBox="1">
            <a:spLocks noGrp="1"/>
          </p:cNvSpPr>
          <p:nvPr>
            <p:ph type="ctrTitle"/>
          </p:nvPr>
        </p:nvSpPr>
        <p:spPr>
          <a:xfrm>
            <a:off x="2674050" y="487875"/>
            <a:ext cx="5760000" cy="707700"/>
          </a:xfrm>
          <a:prstGeom prst="rect">
            <a:avLst/>
          </a:prstGeom>
          <a:noFill/>
          <a:ln>
            <a:noFill/>
          </a:ln>
        </p:spPr>
        <p:txBody>
          <a:bodyPr spcFirstLastPara="1" wrap="square" lIns="68575" tIns="34275" rIns="68575" bIns="34275" anchor="ctr" anchorCtr="0">
            <a:noAutofit/>
          </a:bodyPr>
          <a:lstStyle/>
          <a:p>
            <a:pPr marL="0" lvl="0" indent="0" algn="l" rtl="0">
              <a:lnSpc>
                <a:spcPct val="90000"/>
              </a:lnSpc>
              <a:spcBef>
                <a:spcPts val="0"/>
              </a:spcBef>
              <a:spcAft>
                <a:spcPts val="0"/>
              </a:spcAft>
              <a:buNone/>
            </a:pPr>
            <a:r>
              <a:rPr lang="ru" sz="1300">
                <a:solidFill>
                  <a:srgbClr val="000000"/>
                </a:solidFill>
                <a:latin typeface="Oswald"/>
                <a:ea typeface="Oswald"/>
                <a:cs typeface="Oswald"/>
                <a:sym typeface="Oswald"/>
              </a:rPr>
              <a:t>ЕДИНОВРЕМЕННОЕ ДЕНЕЖНОЕ ПОСОБИЕ ВЫПУСКНИКАМ</a:t>
            </a:r>
            <a:endParaRPr sz="1200">
              <a:solidFill>
                <a:srgbClr val="000000"/>
              </a:solidFill>
              <a:latin typeface="Montserrat"/>
              <a:ea typeface="Montserrat"/>
              <a:cs typeface="Montserrat"/>
              <a:sym typeface="Montserrat"/>
            </a:endParaRPr>
          </a:p>
        </p:txBody>
      </p:sp>
      <p:sp>
        <p:nvSpPr>
          <p:cNvPr id="149" name="Google Shape;149;p22"/>
          <p:cNvSpPr txBox="1"/>
          <p:nvPr/>
        </p:nvSpPr>
        <p:spPr>
          <a:xfrm>
            <a:off x="747150" y="487600"/>
            <a:ext cx="1926900" cy="7077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r>
              <a:rPr lang="ru" sz="1500" b="1">
                <a:latin typeface="Oswald"/>
                <a:ea typeface="Oswald"/>
                <a:cs typeface="Oswald"/>
                <a:sym typeface="Oswald"/>
              </a:rPr>
              <a:t>КОД МЕРЫ 0475</a:t>
            </a:r>
            <a:endParaRPr sz="1500" b="1">
              <a:latin typeface="Oswald"/>
              <a:ea typeface="Oswald"/>
              <a:cs typeface="Oswald"/>
              <a:sym typeface="Oswald"/>
            </a:endParaRPr>
          </a:p>
        </p:txBody>
      </p:sp>
      <p:graphicFrame>
        <p:nvGraphicFramePr>
          <p:cNvPr id="150" name="Google Shape;150;p22"/>
          <p:cNvGraphicFramePr/>
          <p:nvPr>
            <p:extLst>
              <p:ext uri="{D42A27DB-BD31-4B8C-83A1-F6EECF244321}">
                <p14:modId xmlns:p14="http://schemas.microsoft.com/office/powerpoint/2010/main" val="3156793461"/>
              </p:ext>
            </p:extLst>
          </p:nvPr>
        </p:nvGraphicFramePr>
        <p:xfrm>
          <a:off x="324888" y="1271770"/>
          <a:ext cx="8494225" cy="2925930"/>
        </p:xfrm>
        <a:graphic>
          <a:graphicData uri="http://schemas.openxmlformats.org/drawingml/2006/table">
            <a:tbl>
              <a:tblPr>
                <a:noFill/>
                <a:tableStyleId>{BF4A3D39-4975-46BA-BE83-8B02B6239DEE}</a:tableStyleId>
              </a:tblPr>
              <a:tblGrid>
                <a:gridCol w="4590675">
                  <a:extLst>
                    <a:ext uri="{9D8B030D-6E8A-4147-A177-3AD203B41FA5}">
                      <a16:colId xmlns:a16="http://schemas.microsoft.com/office/drawing/2014/main" xmlns="" val="20000"/>
                    </a:ext>
                  </a:extLst>
                </a:gridCol>
                <a:gridCol w="3903550">
                  <a:extLst>
                    <a:ext uri="{9D8B030D-6E8A-4147-A177-3AD203B41FA5}">
                      <a16:colId xmlns:a16="http://schemas.microsoft.com/office/drawing/2014/main" xmlns="" val="20001"/>
                    </a:ext>
                  </a:extLst>
                </a:gridCol>
              </a:tblGrid>
              <a:tr h="269300">
                <a:tc>
                  <a:txBody>
                    <a:bodyPr/>
                    <a:lstStyle/>
                    <a:p>
                      <a:pPr marL="0" lvl="0" indent="0" algn="l" rtl="0">
                        <a:spcBef>
                          <a:spcPts val="0"/>
                        </a:spcBef>
                        <a:spcAft>
                          <a:spcPts val="0"/>
                        </a:spcAft>
                        <a:buNone/>
                      </a:pPr>
                      <a:r>
                        <a:rPr lang="ru-RU" sz="1200" b="1" dirty="0">
                          <a:latin typeface="Oswald"/>
                          <a:ea typeface="Oswald"/>
                          <a:cs typeface="Oswald"/>
                          <a:sym typeface="Oswald"/>
                        </a:rPr>
                        <a:t>Категория получателей (в соответствии с НПА Свердловской области)</a:t>
                      </a:r>
                      <a:endParaRPr sz="1200" b="1" dirty="0">
                        <a:latin typeface="Oswald"/>
                        <a:ea typeface="Oswald"/>
                        <a:cs typeface="Oswald"/>
                        <a:sym typeface="Oswald"/>
                      </a:endParaRPr>
                    </a:p>
                  </a:txBody>
                  <a:tcPr marL="91425" marR="91425" marT="91425" marB="91425"/>
                </a:tc>
                <a:tc>
                  <a:txBody>
                    <a:bodyPr/>
                    <a:lstStyle/>
                    <a:p>
                      <a:pPr marL="0" lvl="0" indent="0" algn="l" rtl="0">
                        <a:spcBef>
                          <a:spcPts val="0"/>
                        </a:spcBef>
                        <a:spcAft>
                          <a:spcPts val="0"/>
                        </a:spcAft>
                        <a:buNone/>
                      </a:pPr>
                      <a:r>
                        <a:rPr lang="ru" sz="1200" b="1">
                          <a:latin typeface="Oswald"/>
                          <a:ea typeface="Oswald"/>
                          <a:cs typeface="Oswald"/>
                          <a:sym typeface="Oswald"/>
                        </a:rPr>
                        <a:t>Порядок получения</a:t>
                      </a:r>
                      <a:endParaRPr sz="1200" b="1">
                        <a:latin typeface="Oswald"/>
                        <a:ea typeface="Oswald"/>
                        <a:cs typeface="Oswald"/>
                        <a:sym typeface="Oswald"/>
                      </a:endParaRPr>
                    </a:p>
                  </a:txBody>
                  <a:tcPr marL="91425" marR="91425" marT="91425" marB="91425"/>
                </a:tc>
                <a:extLst>
                  <a:ext uri="{0D108BD9-81ED-4DB2-BD59-A6C34878D82A}">
                    <a16:rowId xmlns:a16="http://schemas.microsoft.com/office/drawing/2014/main" xmlns="" val="10000"/>
                  </a:ext>
                </a:extLst>
              </a:tr>
              <a:tr h="709425">
                <a:tc>
                  <a:txBody>
                    <a:bodyPr/>
                    <a:lstStyle/>
                    <a:p>
                      <a:pPr marL="179999" marR="0" lvl="0" indent="-162599" algn="l" defTabSz="342900" rtl="0" eaLnBrk="1" fontAlgn="auto" latinLnBrk="0" hangingPunct="1">
                        <a:lnSpc>
                          <a:spcPct val="100000"/>
                        </a:lnSpc>
                        <a:spcBef>
                          <a:spcPts val="0"/>
                        </a:spcBef>
                        <a:spcAft>
                          <a:spcPts val="0"/>
                        </a:spcAft>
                        <a:buClrTx/>
                        <a:buSzPts val="1200"/>
                        <a:buFont typeface="Oswald"/>
                        <a:buChar char="●"/>
                        <a:tabLst/>
                        <a:defRPr/>
                      </a:pPr>
                      <a:r>
                        <a:rPr lang="ru-RU" sz="1200" dirty="0">
                          <a:solidFill>
                            <a:schemeClr val="tx1"/>
                          </a:solidFill>
                          <a:latin typeface="Oswald"/>
                          <a:ea typeface="Oswald"/>
                          <a:cs typeface="Oswald"/>
                          <a:sym typeface="Oswald"/>
                        </a:rPr>
                        <a:t>Лица в возрасте от 18 до 23 лет, у которых в период их обучения по основным профессиональным образовательным программам и (или) по программам профессиональной подготовки по профессиям рабочих, должностям</a:t>
                      </a:r>
                      <a:r>
                        <a:rPr lang="ru-RU" sz="1200" baseline="0" dirty="0">
                          <a:solidFill>
                            <a:schemeClr val="tx1"/>
                          </a:solidFill>
                          <a:latin typeface="Oswald"/>
                          <a:ea typeface="Oswald"/>
                          <a:cs typeface="Oswald"/>
                          <a:sym typeface="Oswald"/>
                        </a:rPr>
                        <a:t> служащих умерли оба родителя или единственный родитель</a:t>
                      </a:r>
                      <a:endParaRPr sz="1200" dirty="0">
                        <a:solidFill>
                          <a:schemeClr val="tx1"/>
                        </a:solidFill>
                        <a:latin typeface="Oswald"/>
                        <a:ea typeface="Oswald"/>
                        <a:cs typeface="Oswald"/>
                        <a:sym typeface="Oswald"/>
                      </a:endParaRPr>
                    </a:p>
                  </a:txBody>
                  <a:tcPr marL="91425" marR="91425" marT="91425" marB="91425"/>
                </a:tc>
                <a:tc>
                  <a:txBody>
                    <a:bodyPr/>
                    <a:lstStyle/>
                    <a:p>
                      <a:pPr marL="179999" lvl="0" indent="-161925" algn="l" rtl="0">
                        <a:spcBef>
                          <a:spcPts val="0"/>
                        </a:spcBef>
                        <a:spcAft>
                          <a:spcPts val="0"/>
                        </a:spcAft>
                        <a:buSzPts val="1200"/>
                        <a:buFont typeface="Oswald"/>
                        <a:buChar char="●"/>
                      </a:pPr>
                      <a:r>
                        <a:rPr lang="ru" sz="1200">
                          <a:latin typeface="Oswald"/>
                          <a:ea typeface="Oswald"/>
                          <a:cs typeface="Oswald"/>
                          <a:sym typeface="Oswald"/>
                        </a:rPr>
                        <a:t>Подача заявления руководителю образовательной организации</a:t>
                      </a:r>
                      <a:endParaRPr sz="1200">
                        <a:solidFill>
                          <a:srgbClr val="FF0000"/>
                        </a:solidFill>
                        <a:latin typeface="Oswald"/>
                        <a:ea typeface="Oswald"/>
                        <a:cs typeface="Oswald"/>
                        <a:sym typeface="Oswald"/>
                      </a:endParaRPr>
                    </a:p>
                    <a:p>
                      <a:pPr marL="179999" lvl="0" indent="-161925" algn="l" rtl="0">
                        <a:spcBef>
                          <a:spcPts val="0"/>
                        </a:spcBef>
                        <a:spcAft>
                          <a:spcPts val="0"/>
                        </a:spcAft>
                        <a:buSzPts val="1200"/>
                        <a:buFont typeface="Oswald"/>
                        <a:buChar char="●"/>
                      </a:pPr>
                      <a:r>
                        <a:rPr lang="ru" sz="1200">
                          <a:latin typeface="Oswald"/>
                          <a:ea typeface="Oswald"/>
                          <a:cs typeface="Oswald"/>
                          <a:sym typeface="Oswald"/>
                        </a:rPr>
                        <a:t>Свидетельство о смерти обоих родителей или единственного родителя</a:t>
                      </a:r>
                      <a:endParaRPr sz="1200">
                        <a:latin typeface="Oswald"/>
                        <a:ea typeface="Oswald"/>
                        <a:cs typeface="Oswald"/>
                        <a:sym typeface="Oswald"/>
                      </a:endParaRPr>
                    </a:p>
                  </a:txBody>
                  <a:tcPr marL="91425" marR="91425" marT="91425" marB="91425"/>
                </a:tc>
                <a:extLst>
                  <a:ext uri="{0D108BD9-81ED-4DB2-BD59-A6C34878D82A}">
                    <a16:rowId xmlns:a16="http://schemas.microsoft.com/office/drawing/2014/main" xmlns="" val="10001"/>
                  </a:ext>
                </a:extLst>
              </a:tr>
              <a:tr h="236475">
                <a:tc>
                  <a:txBody>
                    <a:bodyPr/>
                    <a:lstStyle/>
                    <a:p>
                      <a:pPr marL="179999" lvl="0" indent="-162599" algn="l" rtl="0">
                        <a:spcBef>
                          <a:spcPts val="0"/>
                        </a:spcBef>
                        <a:spcAft>
                          <a:spcPts val="0"/>
                        </a:spcAft>
                        <a:buSzPts val="1200"/>
                        <a:buFont typeface="Oswald"/>
                        <a:buChar char="●"/>
                      </a:pPr>
                      <a:r>
                        <a:rPr lang="ru" sz="1200" dirty="0">
                          <a:latin typeface="Oswald"/>
                          <a:ea typeface="Oswald"/>
                          <a:cs typeface="Oswald"/>
                          <a:sym typeface="Oswald"/>
                        </a:rPr>
                        <a:t>Дети-сироты</a:t>
                      </a:r>
                      <a:endParaRPr sz="1200" dirty="0">
                        <a:latin typeface="Oswald"/>
                        <a:ea typeface="Oswald"/>
                        <a:cs typeface="Oswald"/>
                        <a:sym typeface="Oswald"/>
                      </a:endParaRPr>
                    </a:p>
                  </a:txBody>
                  <a:tcPr marL="91425" marR="91425" marT="91425" marB="91425"/>
                </a:tc>
                <a:tc rowSpan="3">
                  <a:txBody>
                    <a:bodyPr/>
                    <a:lstStyle/>
                    <a:p>
                      <a:pPr marL="89999" lvl="0" indent="-166199" algn="l" rtl="0">
                        <a:spcBef>
                          <a:spcPts val="0"/>
                        </a:spcBef>
                        <a:spcAft>
                          <a:spcPts val="0"/>
                        </a:spcAft>
                        <a:buSzPts val="1200"/>
                        <a:buFont typeface="Oswald"/>
                        <a:buChar char="●"/>
                      </a:pPr>
                      <a:r>
                        <a:rPr lang="ru" sz="1200">
                          <a:latin typeface="Oswald"/>
                          <a:ea typeface="Oswald"/>
                          <a:cs typeface="Oswald"/>
                          <a:sym typeface="Oswald"/>
                        </a:rPr>
                        <a:t>Подача заявления руководителю образовательной организации</a:t>
                      </a:r>
                      <a:endParaRPr sz="1200">
                        <a:latin typeface="Oswald"/>
                        <a:ea typeface="Oswald"/>
                        <a:cs typeface="Oswald"/>
                        <a:sym typeface="Oswald"/>
                      </a:endParaRPr>
                    </a:p>
                    <a:p>
                      <a:pPr marL="89999" lvl="0" indent="-166199" algn="l" rtl="0">
                        <a:spcBef>
                          <a:spcPts val="0"/>
                        </a:spcBef>
                        <a:spcAft>
                          <a:spcPts val="0"/>
                        </a:spcAft>
                        <a:buSzPts val="1200"/>
                        <a:buFont typeface="Oswald"/>
                        <a:buChar char="●"/>
                      </a:pPr>
                      <a:r>
                        <a:rPr lang="ru" sz="1200">
                          <a:latin typeface="Oswald"/>
                          <a:ea typeface="Oswald"/>
                          <a:cs typeface="Oswald"/>
                          <a:sym typeface="Oswald"/>
                        </a:rPr>
                        <a:t>Документы, свидетельствующие об обстоятельствах утраты (отсутствия) попечения родителей (единственного родителя)</a:t>
                      </a:r>
                      <a:endParaRPr sz="1200">
                        <a:latin typeface="Oswald"/>
                        <a:ea typeface="Oswald"/>
                        <a:cs typeface="Oswald"/>
                        <a:sym typeface="Oswald"/>
                      </a:endParaRPr>
                    </a:p>
                  </a:txBody>
                  <a:tcPr marL="180000" marR="91425" marT="91425" marB="91425"/>
                </a:tc>
                <a:extLst>
                  <a:ext uri="{0D108BD9-81ED-4DB2-BD59-A6C34878D82A}">
                    <a16:rowId xmlns:a16="http://schemas.microsoft.com/office/drawing/2014/main" xmlns="" val="10002"/>
                  </a:ext>
                </a:extLst>
              </a:tr>
              <a:tr h="236475">
                <a:tc>
                  <a:txBody>
                    <a:bodyPr/>
                    <a:lstStyle/>
                    <a:p>
                      <a:pPr marL="179999" lvl="0" indent="-162599" algn="l" rtl="0">
                        <a:spcBef>
                          <a:spcPts val="0"/>
                        </a:spcBef>
                        <a:spcAft>
                          <a:spcPts val="0"/>
                        </a:spcAft>
                        <a:buSzPts val="1200"/>
                        <a:buFont typeface="Oswald"/>
                        <a:buChar char="●"/>
                      </a:pPr>
                      <a:r>
                        <a:rPr lang="ru" sz="1200" dirty="0">
                          <a:latin typeface="Oswald"/>
                          <a:ea typeface="Oswald"/>
                          <a:cs typeface="Oswald"/>
                          <a:sym typeface="Oswald"/>
                        </a:rPr>
                        <a:t>Дети, оставшиеся без попечения родителей</a:t>
                      </a:r>
                      <a:endParaRPr sz="1200" dirty="0">
                        <a:latin typeface="Oswald"/>
                        <a:ea typeface="Oswald"/>
                        <a:cs typeface="Oswald"/>
                        <a:sym typeface="Oswald"/>
                      </a:endParaRPr>
                    </a:p>
                  </a:txBody>
                  <a:tcPr marL="91425" marR="91425" marT="91425" marB="91425"/>
                </a:tc>
                <a:tc vMerge="1">
                  <a:txBody>
                    <a:bodyPr/>
                    <a:lstStyle/>
                    <a:p>
                      <a:endParaRPr lang="ru-RU"/>
                    </a:p>
                  </a:txBody>
                  <a:tcPr/>
                </a:tc>
                <a:extLst>
                  <a:ext uri="{0D108BD9-81ED-4DB2-BD59-A6C34878D82A}">
                    <a16:rowId xmlns:a16="http://schemas.microsoft.com/office/drawing/2014/main" xmlns="" val="10003"/>
                  </a:ext>
                </a:extLst>
              </a:tr>
              <a:tr h="354700">
                <a:tc>
                  <a:txBody>
                    <a:bodyPr/>
                    <a:lstStyle/>
                    <a:p>
                      <a:pPr marL="179999" lvl="0" indent="-162599" algn="l" rtl="0">
                        <a:spcBef>
                          <a:spcPts val="0"/>
                        </a:spcBef>
                        <a:spcAft>
                          <a:spcPts val="0"/>
                        </a:spcAft>
                        <a:buSzPts val="1200"/>
                        <a:buFont typeface="Oswald"/>
                        <a:buChar char="●"/>
                      </a:pPr>
                      <a:r>
                        <a:rPr lang="ru" sz="1200" dirty="0">
                          <a:latin typeface="Oswald"/>
                          <a:ea typeface="Oswald"/>
                          <a:cs typeface="Oswald"/>
                          <a:sym typeface="Oswald"/>
                        </a:rPr>
                        <a:t>Лица из числа детей-сирот и детей, оставшихся без попечения родителей</a:t>
                      </a:r>
                      <a:endParaRPr sz="1200" dirty="0">
                        <a:latin typeface="Oswald"/>
                        <a:ea typeface="Oswald"/>
                        <a:cs typeface="Oswald"/>
                        <a:sym typeface="Oswald"/>
                      </a:endParaRPr>
                    </a:p>
                  </a:txBody>
                  <a:tcPr marL="91425" marR="91425" marT="91425" marB="91425"/>
                </a:tc>
                <a:tc vMerge="1">
                  <a:txBody>
                    <a:bodyPr/>
                    <a:lstStyle/>
                    <a:p>
                      <a:endParaRPr lang="ru-RU"/>
                    </a:p>
                  </a:txBody>
                  <a:tcPr/>
                </a:tc>
                <a:extLst>
                  <a:ext uri="{0D108BD9-81ED-4DB2-BD59-A6C34878D82A}">
                    <a16:rowId xmlns:a16="http://schemas.microsoft.com/office/drawing/2014/main" xmlns="" val="10004"/>
                  </a:ext>
                </a:extLst>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rgbClr val="DADFE4"/>
            </a:gs>
            <a:gs pos="100000">
              <a:srgbClr val="F3F3F3"/>
            </a:gs>
          </a:gsLst>
          <a:lin ang="5400012" scaled="0"/>
        </a:gradFill>
        <a:effectLst/>
      </p:bgPr>
    </p:bg>
    <p:spTree>
      <p:nvGrpSpPr>
        <p:cNvPr id="1" name="Shape 154"/>
        <p:cNvGrpSpPr/>
        <p:nvPr/>
      </p:nvGrpSpPr>
      <p:grpSpPr>
        <a:xfrm>
          <a:off x="0" y="0"/>
          <a:ext cx="0" cy="0"/>
          <a:chOff x="0" y="0"/>
          <a:chExt cx="0" cy="0"/>
        </a:xfrm>
      </p:grpSpPr>
      <p:sp>
        <p:nvSpPr>
          <p:cNvPr id="155" name="Google Shape;155;p23"/>
          <p:cNvSpPr txBox="1">
            <a:spLocks noGrp="1"/>
          </p:cNvSpPr>
          <p:nvPr>
            <p:ph type="ctrTitle"/>
          </p:nvPr>
        </p:nvSpPr>
        <p:spPr>
          <a:xfrm>
            <a:off x="2674050" y="487875"/>
            <a:ext cx="5760000" cy="707700"/>
          </a:xfrm>
          <a:prstGeom prst="rect">
            <a:avLst/>
          </a:prstGeom>
          <a:noFill/>
          <a:ln>
            <a:noFill/>
          </a:ln>
        </p:spPr>
        <p:txBody>
          <a:bodyPr spcFirstLastPara="1" wrap="square" lIns="68575" tIns="34275" rIns="68575" bIns="34275" anchor="ctr" anchorCtr="0">
            <a:noAutofit/>
          </a:bodyPr>
          <a:lstStyle/>
          <a:p>
            <a:pPr marL="0" lvl="0" indent="0" algn="l" rtl="0">
              <a:lnSpc>
                <a:spcPct val="90000"/>
              </a:lnSpc>
              <a:spcBef>
                <a:spcPts val="0"/>
              </a:spcBef>
              <a:spcAft>
                <a:spcPts val="0"/>
              </a:spcAft>
              <a:buClr>
                <a:schemeClr val="dk1"/>
              </a:buClr>
              <a:buSzPts val="1100"/>
              <a:buFont typeface="Twentieth Century"/>
              <a:buNone/>
            </a:pPr>
            <a:r>
              <a:rPr lang="ru" sz="1300">
                <a:solidFill>
                  <a:srgbClr val="000000"/>
                </a:solidFill>
                <a:latin typeface="Oswald"/>
                <a:ea typeface="Oswald"/>
                <a:cs typeface="Oswald"/>
                <a:sym typeface="Oswald"/>
              </a:rPr>
              <a:t>ВЫПЛАТА ГОСУДАРСТВЕННОЙ СОЦИАЛЬНОЙ СТИПЕНДИИ</a:t>
            </a:r>
            <a:endParaRPr sz="2600">
              <a:solidFill>
                <a:srgbClr val="000000"/>
              </a:solidFill>
              <a:latin typeface="Oswald"/>
              <a:ea typeface="Oswald"/>
              <a:cs typeface="Oswald"/>
              <a:sym typeface="Oswald"/>
            </a:endParaRPr>
          </a:p>
        </p:txBody>
      </p:sp>
      <p:sp>
        <p:nvSpPr>
          <p:cNvPr id="156" name="Google Shape;156;p23"/>
          <p:cNvSpPr/>
          <p:nvPr/>
        </p:nvSpPr>
        <p:spPr>
          <a:xfrm>
            <a:off x="534800" y="1234750"/>
            <a:ext cx="8053500" cy="3688500"/>
          </a:xfrm>
          <a:prstGeom prst="rect">
            <a:avLst/>
          </a:prstGeom>
          <a:noFill/>
          <a:ln>
            <a:noFill/>
          </a:ln>
        </p:spPr>
        <p:txBody>
          <a:bodyPr spcFirstLastPara="1" wrap="square" lIns="68575" tIns="34275" rIns="68575" bIns="34275" anchor="t" anchorCtr="0">
            <a:noAutofit/>
          </a:bodyPr>
          <a:lstStyle/>
          <a:p>
            <a:pPr marL="0" marR="0" lvl="0" indent="0" algn="ctr" rtl="0">
              <a:spcBef>
                <a:spcPts val="0"/>
              </a:spcBef>
              <a:spcAft>
                <a:spcPts val="0"/>
              </a:spcAft>
              <a:buNone/>
            </a:pPr>
            <a:r>
              <a:rPr lang="ru" b="1" dirty="0">
                <a:solidFill>
                  <a:schemeClr val="tx1"/>
                </a:solidFill>
                <a:latin typeface="Oswald"/>
                <a:ea typeface="Oswald"/>
                <a:cs typeface="Oswald"/>
                <a:sym typeface="Oswald"/>
              </a:rPr>
              <a:t>Нормативные основания</a:t>
            </a:r>
            <a:endParaRPr b="1" dirty="0">
              <a:solidFill>
                <a:schemeClr val="tx1"/>
              </a:solidFill>
              <a:latin typeface="Oswald"/>
              <a:ea typeface="Oswald"/>
              <a:cs typeface="Oswald"/>
              <a:sym typeface="Oswald"/>
            </a:endParaRPr>
          </a:p>
          <a:p>
            <a:pPr marL="0" marR="0" lvl="0" indent="0" algn="ctr" rtl="0">
              <a:spcBef>
                <a:spcPts val="0"/>
              </a:spcBef>
              <a:spcAft>
                <a:spcPts val="0"/>
              </a:spcAft>
              <a:buNone/>
            </a:pPr>
            <a:endParaRPr b="1" dirty="0">
              <a:solidFill>
                <a:schemeClr val="tx1"/>
              </a:solidFill>
              <a:latin typeface="Oswald"/>
              <a:ea typeface="Oswald"/>
              <a:cs typeface="Oswald"/>
              <a:sym typeface="Oswald"/>
            </a:endParaRPr>
          </a:p>
          <a:p>
            <a:pPr marL="460800" marR="0" lvl="0" indent="-319300" algn="just" rtl="0">
              <a:spcBef>
                <a:spcPts val="0"/>
              </a:spcBef>
              <a:spcAft>
                <a:spcPts val="0"/>
              </a:spcAft>
              <a:buClr>
                <a:schemeClr val="dk2"/>
              </a:buClr>
              <a:buSzPts val="1400"/>
              <a:buFont typeface="Oswald"/>
              <a:buChar char="●"/>
            </a:pPr>
            <a:r>
              <a:rPr lang="ru" dirty="0">
                <a:solidFill>
                  <a:schemeClr val="tx1"/>
                </a:solidFill>
                <a:latin typeface="Oswald"/>
                <a:ea typeface="Oswald"/>
                <a:cs typeface="Oswald"/>
                <a:sym typeface="Oswald"/>
              </a:rPr>
              <a:t>Постановление Правительства Свердловской Области от 27.02.2014 № 122-ПП «Об утверждении Порядка назначения государственной академической стипендии и (или) государственной социальной стипендии»</a:t>
            </a:r>
            <a:endParaRPr dirty="0">
              <a:solidFill>
                <a:schemeClr val="tx1"/>
              </a:solidFill>
              <a:latin typeface="Oswald"/>
              <a:ea typeface="Oswald"/>
              <a:cs typeface="Oswald"/>
              <a:sym typeface="Oswald"/>
            </a:endParaRPr>
          </a:p>
          <a:p>
            <a:pPr marL="457200" marR="0" lvl="0" indent="0" algn="just" rtl="0">
              <a:spcBef>
                <a:spcPts val="0"/>
              </a:spcBef>
              <a:spcAft>
                <a:spcPts val="0"/>
              </a:spcAft>
              <a:buNone/>
            </a:pPr>
            <a:endParaRPr dirty="0">
              <a:solidFill>
                <a:schemeClr val="tx1"/>
              </a:solidFill>
              <a:latin typeface="Oswald"/>
              <a:ea typeface="Oswald"/>
              <a:cs typeface="Oswald"/>
              <a:sym typeface="Oswald"/>
            </a:endParaRPr>
          </a:p>
          <a:p>
            <a:pPr marL="0" marR="0" lvl="0" indent="0" algn="ctr" rtl="0">
              <a:spcBef>
                <a:spcPts val="0"/>
              </a:spcBef>
              <a:spcAft>
                <a:spcPts val="0"/>
              </a:spcAft>
              <a:buNone/>
            </a:pPr>
            <a:endParaRPr dirty="0">
              <a:solidFill>
                <a:schemeClr val="tx1"/>
              </a:solidFill>
              <a:latin typeface="Oswald"/>
              <a:ea typeface="Oswald"/>
              <a:cs typeface="Oswald"/>
              <a:sym typeface="Oswald"/>
            </a:endParaRPr>
          </a:p>
          <a:p>
            <a:pPr marL="0" lvl="0" indent="0" algn="ctr" rtl="0">
              <a:spcBef>
                <a:spcPts val="0"/>
              </a:spcBef>
              <a:spcAft>
                <a:spcPts val="0"/>
              </a:spcAft>
              <a:buNone/>
            </a:pPr>
            <a:r>
              <a:rPr lang="ru" b="1" dirty="0">
                <a:solidFill>
                  <a:schemeClr val="tx1"/>
                </a:solidFill>
                <a:latin typeface="Oswald"/>
                <a:ea typeface="Oswald"/>
                <a:cs typeface="Oswald"/>
                <a:sym typeface="Oswald"/>
              </a:rPr>
              <a:t>Форма предоставления - денежная</a:t>
            </a:r>
            <a:endParaRPr b="1" dirty="0">
              <a:solidFill>
                <a:schemeClr val="tx1"/>
              </a:solidFill>
              <a:latin typeface="Oswald"/>
              <a:ea typeface="Oswald"/>
              <a:cs typeface="Oswald"/>
              <a:sym typeface="Oswald"/>
            </a:endParaRPr>
          </a:p>
          <a:p>
            <a:pPr marL="0" lvl="0" indent="0" algn="ctr" rtl="0">
              <a:spcBef>
                <a:spcPts val="0"/>
              </a:spcBef>
              <a:spcAft>
                <a:spcPts val="0"/>
              </a:spcAft>
              <a:buNone/>
            </a:pPr>
            <a:endParaRPr b="1" dirty="0">
              <a:solidFill>
                <a:schemeClr val="tx1"/>
              </a:solidFill>
              <a:latin typeface="Oswald"/>
              <a:ea typeface="Oswald"/>
              <a:cs typeface="Oswald"/>
              <a:sym typeface="Oswald"/>
            </a:endParaRPr>
          </a:p>
          <a:p>
            <a:pPr marL="460800" marR="0" lvl="0" indent="-312950" algn="just" rtl="0">
              <a:spcBef>
                <a:spcPts val="0"/>
              </a:spcBef>
              <a:spcAft>
                <a:spcPts val="0"/>
              </a:spcAft>
              <a:buClr>
                <a:schemeClr val="dk2"/>
              </a:buClr>
              <a:buSzPts val="1300"/>
              <a:buFont typeface="Oswald"/>
              <a:buChar char="●"/>
            </a:pPr>
            <a:r>
              <a:rPr lang="ru" dirty="0">
                <a:solidFill>
                  <a:schemeClr val="tx1"/>
                </a:solidFill>
                <a:latin typeface="Oswald"/>
                <a:ea typeface="Oswald"/>
                <a:cs typeface="Oswald"/>
                <a:sym typeface="Oswald"/>
              </a:rPr>
              <a:t>Размер стипендии 1465,1 руб. в месяц (по состоянию на 01.09.2023, с учетом районного коэффициента)</a:t>
            </a:r>
            <a:endParaRPr dirty="0">
              <a:solidFill>
                <a:schemeClr val="tx1"/>
              </a:solidFill>
              <a:latin typeface="Oswald"/>
              <a:ea typeface="Oswald"/>
              <a:cs typeface="Oswald"/>
              <a:sym typeface="Oswald"/>
            </a:endParaRPr>
          </a:p>
          <a:p>
            <a:pPr marL="0" lvl="0" indent="0" algn="ctr" rtl="0">
              <a:spcBef>
                <a:spcPts val="0"/>
              </a:spcBef>
              <a:spcAft>
                <a:spcPts val="0"/>
              </a:spcAft>
              <a:buNone/>
            </a:pPr>
            <a:endParaRPr lang="ru" b="1" dirty="0">
              <a:solidFill>
                <a:schemeClr val="tx1"/>
              </a:solidFill>
              <a:highlight>
                <a:schemeClr val="lt2"/>
              </a:highlight>
              <a:latin typeface="Oswald"/>
              <a:ea typeface="Oswald"/>
              <a:cs typeface="Oswald"/>
              <a:sym typeface="Oswald"/>
            </a:endParaRPr>
          </a:p>
          <a:p>
            <a:pPr marL="0" lvl="0" indent="0" algn="ctr" rtl="0">
              <a:spcBef>
                <a:spcPts val="0"/>
              </a:spcBef>
              <a:spcAft>
                <a:spcPts val="0"/>
              </a:spcAft>
              <a:buNone/>
            </a:pPr>
            <a:r>
              <a:rPr lang="ru" b="1" dirty="0">
                <a:solidFill>
                  <a:schemeClr val="tx1"/>
                </a:solidFill>
                <a:highlight>
                  <a:schemeClr val="lt2"/>
                </a:highlight>
                <a:latin typeface="Oswald"/>
                <a:ea typeface="Oswald"/>
                <a:cs typeface="Oswald"/>
                <a:sym typeface="Oswald"/>
              </a:rPr>
              <a:t>Периодичность выплаты</a:t>
            </a:r>
            <a:endParaRPr b="1" dirty="0">
              <a:solidFill>
                <a:schemeClr val="tx1"/>
              </a:solidFill>
              <a:highlight>
                <a:schemeClr val="lt2"/>
              </a:highlight>
              <a:latin typeface="Oswald"/>
              <a:ea typeface="Oswald"/>
              <a:cs typeface="Oswald"/>
              <a:sym typeface="Oswald"/>
            </a:endParaRPr>
          </a:p>
          <a:p>
            <a:pPr marL="460800" lvl="0" indent="-312950" algn="l" rtl="0">
              <a:spcBef>
                <a:spcPts val="0"/>
              </a:spcBef>
              <a:spcAft>
                <a:spcPts val="0"/>
              </a:spcAft>
              <a:buClr>
                <a:schemeClr val="dk2"/>
              </a:buClr>
              <a:buSzPts val="1300"/>
              <a:buFont typeface="Oswald"/>
              <a:buChar char="●"/>
            </a:pPr>
            <a:r>
              <a:rPr lang="ru" sz="1300" dirty="0">
                <a:solidFill>
                  <a:schemeClr val="tx1"/>
                </a:solidFill>
                <a:latin typeface="Oswald"/>
                <a:ea typeface="Oswald"/>
                <a:cs typeface="Oswald"/>
                <a:sym typeface="Oswald"/>
              </a:rPr>
              <a:t>Ежемесячно</a:t>
            </a:r>
            <a:endParaRPr sz="500" dirty="0">
              <a:solidFill>
                <a:schemeClr val="tx1"/>
              </a:solidFill>
              <a:highlight>
                <a:srgbClr val="FF0000"/>
              </a:highlight>
              <a:latin typeface="Oswald"/>
              <a:ea typeface="Oswald"/>
              <a:cs typeface="Oswald"/>
              <a:sym typeface="Oswald"/>
            </a:endParaRPr>
          </a:p>
        </p:txBody>
      </p:sp>
      <p:sp>
        <p:nvSpPr>
          <p:cNvPr id="157" name="Google Shape;157;p23"/>
          <p:cNvSpPr txBox="1"/>
          <p:nvPr/>
        </p:nvSpPr>
        <p:spPr>
          <a:xfrm>
            <a:off x="747150" y="487600"/>
            <a:ext cx="1926900" cy="7077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r>
              <a:rPr lang="ru" sz="1500" b="1">
                <a:latin typeface="Oswald"/>
                <a:ea typeface="Oswald"/>
                <a:cs typeface="Oswald"/>
                <a:sym typeface="Oswald"/>
              </a:rPr>
              <a:t>КОД МЕРЫ 0485</a:t>
            </a:r>
            <a:endParaRPr sz="1500" b="1">
              <a:latin typeface="Oswald"/>
              <a:ea typeface="Oswald"/>
              <a:cs typeface="Oswald"/>
              <a:sym typeface="Oswald"/>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rgbClr val="DADFE4"/>
            </a:gs>
            <a:gs pos="100000">
              <a:srgbClr val="F3F3F3"/>
            </a:gs>
          </a:gsLst>
          <a:lin ang="5400012" scaled="0"/>
        </a:gradFill>
        <a:effectLst/>
      </p:bgPr>
    </p:bg>
    <p:spTree>
      <p:nvGrpSpPr>
        <p:cNvPr id="1" name="Shape 161"/>
        <p:cNvGrpSpPr/>
        <p:nvPr/>
      </p:nvGrpSpPr>
      <p:grpSpPr>
        <a:xfrm>
          <a:off x="0" y="0"/>
          <a:ext cx="0" cy="0"/>
          <a:chOff x="0" y="0"/>
          <a:chExt cx="0" cy="0"/>
        </a:xfrm>
      </p:grpSpPr>
      <p:sp>
        <p:nvSpPr>
          <p:cNvPr id="162" name="Google Shape;162;p24"/>
          <p:cNvSpPr txBox="1"/>
          <p:nvPr/>
        </p:nvSpPr>
        <p:spPr>
          <a:xfrm>
            <a:off x="747150" y="487600"/>
            <a:ext cx="1926900" cy="7077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r>
              <a:rPr lang="ru" sz="1500" b="1">
                <a:latin typeface="Oswald"/>
                <a:ea typeface="Oswald"/>
                <a:cs typeface="Oswald"/>
                <a:sym typeface="Oswald"/>
              </a:rPr>
              <a:t>КОД МЕРЫ 0485</a:t>
            </a:r>
            <a:endParaRPr sz="1500" b="1">
              <a:latin typeface="Oswald"/>
              <a:ea typeface="Oswald"/>
              <a:cs typeface="Oswald"/>
              <a:sym typeface="Oswald"/>
            </a:endParaRPr>
          </a:p>
        </p:txBody>
      </p:sp>
      <p:graphicFrame>
        <p:nvGraphicFramePr>
          <p:cNvPr id="163" name="Google Shape;163;p24"/>
          <p:cNvGraphicFramePr/>
          <p:nvPr>
            <p:extLst>
              <p:ext uri="{D42A27DB-BD31-4B8C-83A1-F6EECF244321}">
                <p14:modId xmlns:p14="http://schemas.microsoft.com/office/powerpoint/2010/main" val="1473872437"/>
              </p:ext>
            </p:extLst>
          </p:nvPr>
        </p:nvGraphicFramePr>
        <p:xfrm>
          <a:off x="324888" y="1271770"/>
          <a:ext cx="8494225" cy="3703260"/>
        </p:xfrm>
        <a:graphic>
          <a:graphicData uri="http://schemas.openxmlformats.org/drawingml/2006/table">
            <a:tbl>
              <a:tblPr>
                <a:noFill/>
                <a:tableStyleId>{BF4A3D39-4975-46BA-BE83-8B02B6239DEE}</a:tableStyleId>
              </a:tblPr>
              <a:tblGrid>
                <a:gridCol w="5512925">
                  <a:extLst>
                    <a:ext uri="{9D8B030D-6E8A-4147-A177-3AD203B41FA5}">
                      <a16:colId xmlns:a16="http://schemas.microsoft.com/office/drawing/2014/main" xmlns="" val="20000"/>
                    </a:ext>
                  </a:extLst>
                </a:gridCol>
                <a:gridCol w="2981300">
                  <a:extLst>
                    <a:ext uri="{9D8B030D-6E8A-4147-A177-3AD203B41FA5}">
                      <a16:colId xmlns:a16="http://schemas.microsoft.com/office/drawing/2014/main" xmlns="" val="20001"/>
                    </a:ext>
                  </a:extLst>
                </a:gridCol>
              </a:tblGrid>
              <a:tr h="348000">
                <a:tc>
                  <a:txBody>
                    <a:bodyPr/>
                    <a:lstStyle/>
                    <a:p>
                      <a:pPr marL="0" lvl="0" indent="0" algn="l" rtl="0">
                        <a:spcBef>
                          <a:spcPts val="0"/>
                        </a:spcBef>
                        <a:spcAft>
                          <a:spcPts val="0"/>
                        </a:spcAft>
                        <a:buNone/>
                      </a:pPr>
                      <a:r>
                        <a:rPr lang="ru-RU" sz="1200" b="1" dirty="0">
                          <a:latin typeface="Oswald"/>
                          <a:ea typeface="Oswald"/>
                          <a:cs typeface="Oswald"/>
                          <a:sym typeface="Oswald"/>
                        </a:rPr>
                        <a:t>Категория получателей (в соответствии с НПА Свердловской области)</a:t>
                      </a:r>
                      <a:endParaRPr sz="1200" b="1" dirty="0">
                        <a:latin typeface="Oswald"/>
                        <a:ea typeface="Oswald"/>
                        <a:cs typeface="Oswald"/>
                        <a:sym typeface="Oswald"/>
                      </a:endParaRPr>
                    </a:p>
                  </a:txBody>
                  <a:tcPr marL="91425" marR="91425" marT="91425" marB="91425"/>
                </a:tc>
                <a:tc>
                  <a:txBody>
                    <a:bodyPr/>
                    <a:lstStyle/>
                    <a:p>
                      <a:pPr marL="0" lvl="0" indent="0" algn="l" rtl="0">
                        <a:spcBef>
                          <a:spcPts val="0"/>
                        </a:spcBef>
                        <a:spcAft>
                          <a:spcPts val="0"/>
                        </a:spcAft>
                        <a:buNone/>
                      </a:pPr>
                      <a:r>
                        <a:rPr lang="ru" sz="1200" b="1">
                          <a:latin typeface="Oswald"/>
                          <a:ea typeface="Oswald"/>
                          <a:cs typeface="Oswald"/>
                          <a:sym typeface="Oswald"/>
                        </a:rPr>
                        <a:t>Порядок получения</a:t>
                      </a:r>
                      <a:endParaRPr sz="1200" b="1">
                        <a:latin typeface="Oswald"/>
                        <a:ea typeface="Oswald"/>
                        <a:cs typeface="Oswald"/>
                        <a:sym typeface="Oswald"/>
                      </a:endParaRPr>
                    </a:p>
                  </a:txBody>
                  <a:tcPr marL="91425" marR="91425" marT="91425" marB="91425"/>
                </a:tc>
                <a:extLst>
                  <a:ext uri="{0D108BD9-81ED-4DB2-BD59-A6C34878D82A}">
                    <a16:rowId xmlns:a16="http://schemas.microsoft.com/office/drawing/2014/main" xmlns="" val="10000"/>
                  </a:ext>
                </a:extLst>
              </a:tr>
              <a:tr h="3335900">
                <a:tc>
                  <a:txBody>
                    <a:bodyPr/>
                    <a:lstStyle/>
                    <a:p>
                      <a:pPr marL="179999" lvl="0" indent="-159424" algn="l" defTabSz="342900" rtl="0" eaLnBrk="1" latinLnBrk="0" hangingPunct="1">
                        <a:spcBef>
                          <a:spcPts val="0"/>
                        </a:spcBef>
                        <a:spcAft>
                          <a:spcPts val="0"/>
                        </a:spcAft>
                        <a:buSzPts val="1150"/>
                        <a:buFont typeface="Oswald"/>
                        <a:buChar char="●"/>
                      </a:pPr>
                      <a:r>
                        <a:rPr lang="ru" sz="1150" kern="1200" dirty="0">
                          <a:solidFill>
                            <a:srgbClr val="000000"/>
                          </a:solidFill>
                          <a:latin typeface="Oswald"/>
                          <a:ea typeface="Oswald"/>
                          <a:cs typeface="Oswald"/>
                          <a:sym typeface="Oswald"/>
                        </a:rPr>
                        <a:t>Дети-сироты и дети, оставшиеся без попечения родителей </a:t>
                      </a:r>
                      <a:endParaRPr sz="1150" kern="1200" dirty="0">
                        <a:solidFill>
                          <a:srgbClr val="000000"/>
                        </a:solidFill>
                        <a:latin typeface="Oswald"/>
                        <a:ea typeface="Oswald"/>
                        <a:cs typeface="Oswald"/>
                        <a:sym typeface="Oswald"/>
                      </a:endParaRPr>
                    </a:p>
                    <a:p>
                      <a:pPr marL="179999" lvl="0" indent="-159424" algn="l" rtl="0">
                        <a:spcBef>
                          <a:spcPts val="0"/>
                        </a:spcBef>
                        <a:spcAft>
                          <a:spcPts val="0"/>
                        </a:spcAft>
                        <a:buSzPts val="1150"/>
                        <a:buFont typeface="Oswald"/>
                        <a:buChar char="●"/>
                      </a:pPr>
                      <a:r>
                        <a:rPr lang="ru" sz="1150" dirty="0">
                          <a:latin typeface="Oswald"/>
                          <a:ea typeface="Oswald"/>
                          <a:cs typeface="Oswald"/>
                          <a:sym typeface="Oswald"/>
                        </a:rPr>
                        <a:t>Лица из числа детей-сирот и детей, оставшихся без попечения родителей</a:t>
                      </a:r>
                      <a:endParaRPr sz="1150" dirty="0">
                        <a:latin typeface="Oswald"/>
                        <a:ea typeface="Oswald"/>
                        <a:cs typeface="Oswald"/>
                        <a:sym typeface="Oswald"/>
                      </a:endParaRPr>
                    </a:p>
                    <a:p>
                      <a:pPr marL="179999" lvl="0" indent="-159424" algn="l" rtl="0">
                        <a:spcBef>
                          <a:spcPts val="0"/>
                        </a:spcBef>
                        <a:spcAft>
                          <a:spcPts val="0"/>
                        </a:spcAft>
                        <a:buSzPts val="1150"/>
                        <a:buFont typeface="Oswald"/>
                        <a:buChar char="●"/>
                      </a:pPr>
                      <a:r>
                        <a:rPr lang="ru" sz="1150" dirty="0">
                          <a:latin typeface="Oswald"/>
                          <a:ea typeface="Oswald"/>
                          <a:cs typeface="Oswald"/>
                          <a:sym typeface="Oswald"/>
                        </a:rPr>
                        <a:t>Лица, потерявшие в период обучения обоих родителей или единственного родителя</a:t>
                      </a:r>
                      <a:endParaRPr sz="1150" dirty="0">
                        <a:latin typeface="Oswald"/>
                        <a:ea typeface="Oswald"/>
                        <a:cs typeface="Oswald"/>
                        <a:sym typeface="Oswald"/>
                      </a:endParaRPr>
                    </a:p>
                    <a:p>
                      <a:pPr marL="179999" lvl="0" indent="-159424" algn="l" rtl="0">
                        <a:spcBef>
                          <a:spcPts val="0"/>
                        </a:spcBef>
                        <a:spcAft>
                          <a:spcPts val="0"/>
                        </a:spcAft>
                        <a:buSzPts val="1150"/>
                        <a:buFont typeface="Oswald"/>
                        <a:buChar char="●"/>
                      </a:pPr>
                      <a:r>
                        <a:rPr lang="ru" sz="1150" dirty="0">
                          <a:latin typeface="Oswald"/>
                          <a:ea typeface="Oswald"/>
                          <a:cs typeface="Oswald"/>
                          <a:sym typeface="Oswald"/>
                        </a:rPr>
                        <a:t>Дети-инвалиды</a:t>
                      </a:r>
                      <a:endParaRPr sz="1150" dirty="0">
                        <a:latin typeface="Oswald"/>
                        <a:ea typeface="Oswald"/>
                        <a:cs typeface="Oswald"/>
                        <a:sym typeface="Oswald"/>
                      </a:endParaRPr>
                    </a:p>
                    <a:p>
                      <a:pPr marL="179999" lvl="0" indent="-159424" algn="l" rtl="0">
                        <a:spcBef>
                          <a:spcPts val="0"/>
                        </a:spcBef>
                        <a:spcAft>
                          <a:spcPts val="0"/>
                        </a:spcAft>
                        <a:buSzPts val="1150"/>
                        <a:buFont typeface="Oswald"/>
                        <a:buChar char="●"/>
                      </a:pPr>
                      <a:r>
                        <a:rPr lang="ru" sz="1150" dirty="0">
                          <a:latin typeface="Oswald"/>
                          <a:ea typeface="Oswald"/>
                          <a:cs typeface="Oswald"/>
                          <a:sym typeface="Oswald"/>
                        </a:rPr>
                        <a:t>Инвалиды I и II групп,</a:t>
                      </a:r>
                      <a:endParaRPr sz="1150" dirty="0">
                        <a:latin typeface="Oswald"/>
                        <a:ea typeface="Oswald"/>
                        <a:cs typeface="Oswald"/>
                        <a:sym typeface="Oswald"/>
                      </a:endParaRPr>
                    </a:p>
                    <a:p>
                      <a:pPr marL="179999" lvl="0" indent="-159424" algn="l" rtl="0">
                        <a:spcBef>
                          <a:spcPts val="0"/>
                        </a:spcBef>
                        <a:spcAft>
                          <a:spcPts val="0"/>
                        </a:spcAft>
                        <a:buSzPts val="1150"/>
                        <a:buFont typeface="Oswald"/>
                        <a:buChar char="●"/>
                      </a:pPr>
                      <a:r>
                        <a:rPr lang="ru" sz="1150" dirty="0">
                          <a:latin typeface="Oswald"/>
                          <a:ea typeface="Oswald"/>
                          <a:cs typeface="Oswald"/>
                          <a:sym typeface="Oswald"/>
                        </a:rPr>
                        <a:t>Инвалиды с детства</a:t>
                      </a:r>
                      <a:endParaRPr sz="1150" dirty="0">
                        <a:latin typeface="Oswald"/>
                        <a:ea typeface="Oswald"/>
                        <a:cs typeface="Oswald"/>
                        <a:sym typeface="Oswald"/>
                      </a:endParaRPr>
                    </a:p>
                    <a:p>
                      <a:pPr marL="179999" lvl="0" indent="-159424" algn="l" rtl="0">
                        <a:spcBef>
                          <a:spcPts val="0"/>
                        </a:spcBef>
                        <a:spcAft>
                          <a:spcPts val="0"/>
                        </a:spcAft>
                        <a:buSzPts val="1150"/>
                        <a:buFont typeface="Oswald"/>
                        <a:buChar char="●"/>
                      </a:pPr>
                      <a:r>
                        <a:rPr lang="ru" sz="1150" dirty="0">
                          <a:latin typeface="Oswald"/>
                          <a:ea typeface="Oswald"/>
                          <a:cs typeface="Oswald"/>
                          <a:sym typeface="Oswald"/>
                        </a:rPr>
                        <a:t>Подвергшимся воздействию радиации вследствие катастрофы на Чернобыльской АЭС и иных радиационных катастроф, вследствие ядерных испытаний на Семипалатинском полигоне</a:t>
                      </a:r>
                      <a:endParaRPr sz="1150" dirty="0">
                        <a:latin typeface="Oswald"/>
                        <a:ea typeface="Oswald"/>
                        <a:cs typeface="Oswald"/>
                        <a:sym typeface="Oswald"/>
                      </a:endParaRPr>
                    </a:p>
                    <a:p>
                      <a:pPr marL="179999" lvl="0" indent="-159424" algn="l" rtl="0">
                        <a:spcBef>
                          <a:spcPts val="0"/>
                        </a:spcBef>
                        <a:spcAft>
                          <a:spcPts val="0"/>
                        </a:spcAft>
                        <a:buSzPts val="1150"/>
                        <a:buFont typeface="Oswald"/>
                        <a:buChar char="●"/>
                      </a:pPr>
                      <a:r>
                        <a:rPr lang="ru" sz="1150" dirty="0">
                          <a:latin typeface="Oswald"/>
                          <a:ea typeface="Oswald"/>
                          <a:cs typeface="Oswald"/>
                          <a:sym typeface="Oswald"/>
                        </a:rPr>
                        <a:t>Являющимися инвалидами вследствие военной травмы или заболевания, полученных в период прохождения военной службы, и ветеранами боевых действий</a:t>
                      </a:r>
                      <a:endParaRPr sz="1150" dirty="0">
                        <a:latin typeface="Oswald"/>
                        <a:ea typeface="Oswald"/>
                        <a:cs typeface="Oswald"/>
                        <a:sym typeface="Oswald"/>
                      </a:endParaRPr>
                    </a:p>
                    <a:p>
                      <a:pPr marL="179999" lvl="0" indent="-159424" algn="l" rtl="0">
                        <a:spcBef>
                          <a:spcPts val="0"/>
                        </a:spcBef>
                        <a:spcAft>
                          <a:spcPts val="0"/>
                        </a:spcAft>
                        <a:buSzPts val="1150"/>
                        <a:buFont typeface="Oswald"/>
                        <a:buChar char="●"/>
                      </a:pPr>
                      <a:r>
                        <a:rPr lang="ru" sz="1150" dirty="0">
                          <a:latin typeface="Oswald"/>
                          <a:ea typeface="Oswald"/>
                          <a:cs typeface="Oswald"/>
                          <a:sym typeface="Oswald"/>
                        </a:rPr>
                        <a:t>Из числа граждан, проходивших в течение не менее трех лет военную службу по контракту на воинских должностях, подлежащих замещению солдатами, матросами, сержантами, старшинами, и уволенных с военной службы по основаниям, предусмотренным подпунктами "б" - "г" пункта 1, подпунктом "а" пункта 2 и подпунктами "а" - "в" пункта 3 статьи 51 Федерального закона от 28 марта 1998 года N 53-ФЗ "О воинской обязанности и военной службе"</a:t>
                      </a:r>
                      <a:endParaRPr sz="1150" dirty="0">
                        <a:latin typeface="Oswald"/>
                        <a:ea typeface="Oswald"/>
                        <a:cs typeface="Oswald"/>
                        <a:sym typeface="Oswald"/>
                      </a:endParaRPr>
                    </a:p>
                    <a:p>
                      <a:pPr marL="179999" lvl="0" indent="-159424" algn="l" rtl="0">
                        <a:spcBef>
                          <a:spcPts val="0"/>
                        </a:spcBef>
                        <a:spcAft>
                          <a:spcPts val="0"/>
                        </a:spcAft>
                        <a:buSzPts val="1150"/>
                        <a:buFont typeface="Oswald"/>
                        <a:buChar char="●"/>
                      </a:pPr>
                      <a:r>
                        <a:rPr lang="ru" sz="1150" dirty="0">
                          <a:latin typeface="Oswald"/>
                          <a:ea typeface="Oswald"/>
                          <a:cs typeface="Oswald"/>
                          <a:sym typeface="Oswald"/>
                        </a:rPr>
                        <a:t>Получившие</a:t>
                      </a:r>
                      <a:r>
                        <a:rPr lang="ru" sz="1150" baseline="0" dirty="0">
                          <a:latin typeface="Oswald"/>
                          <a:ea typeface="Oswald"/>
                          <a:cs typeface="Oswald"/>
                          <a:sym typeface="Oswald"/>
                        </a:rPr>
                        <a:t> </a:t>
                      </a:r>
                      <a:r>
                        <a:rPr lang="ru" sz="1150" dirty="0">
                          <a:latin typeface="Oswald"/>
                          <a:ea typeface="Oswald"/>
                          <a:cs typeface="Oswald"/>
                          <a:sym typeface="Oswald"/>
                        </a:rPr>
                        <a:t>государственную социальную помощь</a:t>
                      </a:r>
                      <a:endParaRPr sz="1150" dirty="0">
                        <a:latin typeface="Oswald"/>
                        <a:ea typeface="Oswald"/>
                        <a:cs typeface="Oswald"/>
                        <a:sym typeface="Oswald"/>
                      </a:endParaRPr>
                    </a:p>
                  </a:txBody>
                  <a:tcPr marL="91425" marR="91425" marT="91425" marB="91425"/>
                </a:tc>
                <a:tc>
                  <a:txBody>
                    <a:bodyPr/>
                    <a:lstStyle/>
                    <a:p>
                      <a:pPr marL="179999" lvl="0" indent="-158750" algn="l" rtl="0">
                        <a:spcBef>
                          <a:spcPts val="0"/>
                        </a:spcBef>
                        <a:spcAft>
                          <a:spcPts val="0"/>
                        </a:spcAft>
                        <a:buSzPts val="1150"/>
                        <a:buFont typeface="Oswald"/>
                        <a:buChar char="●"/>
                      </a:pPr>
                      <a:r>
                        <a:rPr lang="ru" sz="1150" dirty="0">
                          <a:latin typeface="Oswald"/>
                          <a:ea typeface="Oswald"/>
                          <a:cs typeface="Oswald"/>
                          <a:sym typeface="Oswald"/>
                        </a:rPr>
                        <a:t>Подача заявления руководителю образовательной организации</a:t>
                      </a:r>
                      <a:endParaRPr sz="1150" dirty="0">
                        <a:latin typeface="Oswald"/>
                        <a:ea typeface="Oswald"/>
                        <a:cs typeface="Oswald"/>
                        <a:sym typeface="Oswald"/>
                      </a:endParaRPr>
                    </a:p>
                    <a:p>
                      <a:pPr marL="179999" lvl="0" indent="-158750" algn="l" rtl="0">
                        <a:spcBef>
                          <a:spcPts val="0"/>
                        </a:spcBef>
                        <a:spcAft>
                          <a:spcPts val="0"/>
                        </a:spcAft>
                        <a:buSzPts val="1150"/>
                        <a:buFont typeface="Oswald"/>
                        <a:buChar char="●"/>
                      </a:pPr>
                      <a:r>
                        <a:rPr lang="ru" sz="1150" dirty="0">
                          <a:latin typeface="Oswald"/>
                          <a:ea typeface="Oswald"/>
                          <a:cs typeface="Oswald"/>
                          <a:sym typeface="Oswald"/>
                        </a:rPr>
                        <a:t>Документы, подтверждающий соответствие одной из категорий граждан, определенных частью 5 статьи 36 Федерального закона от 29 декабря 2012 года N 273-ФЗ "Об образовании в Российской Федерации"</a:t>
                      </a:r>
                      <a:endParaRPr sz="1150" dirty="0">
                        <a:latin typeface="Oswald"/>
                        <a:ea typeface="Oswald"/>
                        <a:cs typeface="Oswald"/>
                        <a:sym typeface="Oswald"/>
                      </a:endParaRPr>
                    </a:p>
                  </a:txBody>
                  <a:tcPr marL="91425" marR="91425" marT="91425" marB="91425"/>
                </a:tc>
                <a:extLst>
                  <a:ext uri="{0D108BD9-81ED-4DB2-BD59-A6C34878D82A}">
                    <a16:rowId xmlns:a16="http://schemas.microsoft.com/office/drawing/2014/main" xmlns="" val="10001"/>
                  </a:ext>
                </a:extLst>
              </a:tr>
            </a:tbl>
          </a:graphicData>
        </a:graphic>
      </p:graphicFrame>
      <p:sp>
        <p:nvSpPr>
          <p:cNvPr id="164" name="Google Shape;164;p24"/>
          <p:cNvSpPr txBox="1">
            <a:spLocks noGrp="1"/>
          </p:cNvSpPr>
          <p:nvPr>
            <p:ph type="ctrTitle"/>
          </p:nvPr>
        </p:nvSpPr>
        <p:spPr>
          <a:xfrm>
            <a:off x="2674050" y="487875"/>
            <a:ext cx="5760000" cy="707700"/>
          </a:xfrm>
          <a:prstGeom prst="rect">
            <a:avLst/>
          </a:prstGeom>
          <a:noFill/>
          <a:ln>
            <a:noFill/>
          </a:ln>
        </p:spPr>
        <p:txBody>
          <a:bodyPr spcFirstLastPara="1" wrap="square" lIns="68575" tIns="34275" rIns="68575" bIns="34275" anchor="ctr" anchorCtr="0">
            <a:noAutofit/>
          </a:bodyPr>
          <a:lstStyle/>
          <a:p>
            <a:pPr marL="0" lvl="0" indent="0" algn="l" rtl="0">
              <a:lnSpc>
                <a:spcPct val="90000"/>
              </a:lnSpc>
              <a:spcBef>
                <a:spcPts val="0"/>
              </a:spcBef>
              <a:spcAft>
                <a:spcPts val="0"/>
              </a:spcAft>
              <a:buClr>
                <a:schemeClr val="dk1"/>
              </a:buClr>
              <a:buSzPts val="1100"/>
              <a:buFont typeface="Twentieth Century"/>
              <a:buNone/>
            </a:pPr>
            <a:r>
              <a:rPr lang="ru" sz="1300">
                <a:solidFill>
                  <a:srgbClr val="000000"/>
                </a:solidFill>
                <a:latin typeface="Oswald"/>
                <a:ea typeface="Oswald"/>
                <a:cs typeface="Oswald"/>
                <a:sym typeface="Oswald"/>
              </a:rPr>
              <a:t>ВЫПЛАТА ГОСУДАРСТВЕННОЙ СОЦИАЛЬНОЙ СТИПЕНДИИ</a:t>
            </a:r>
            <a:endParaRPr sz="2600">
              <a:solidFill>
                <a:srgbClr val="000000"/>
              </a:solidFill>
              <a:latin typeface="Oswald"/>
              <a:ea typeface="Oswald"/>
              <a:cs typeface="Oswald"/>
              <a:sym typeface="Oswald"/>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rgbClr val="DADFE4"/>
            </a:gs>
            <a:gs pos="100000">
              <a:srgbClr val="F3F3F3"/>
            </a:gs>
          </a:gsLst>
          <a:lin ang="5400012" scaled="0"/>
        </a:gradFill>
        <a:effectLst/>
      </p:bgPr>
    </p:bg>
    <p:spTree>
      <p:nvGrpSpPr>
        <p:cNvPr id="1" name="Shape 168"/>
        <p:cNvGrpSpPr/>
        <p:nvPr/>
      </p:nvGrpSpPr>
      <p:grpSpPr>
        <a:xfrm>
          <a:off x="0" y="0"/>
          <a:ext cx="0" cy="0"/>
          <a:chOff x="0" y="0"/>
          <a:chExt cx="0" cy="0"/>
        </a:xfrm>
      </p:grpSpPr>
      <p:sp>
        <p:nvSpPr>
          <p:cNvPr id="169" name="Google Shape;169;p25"/>
          <p:cNvSpPr txBox="1">
            <a:spLocks noGrp="1"/>
          </p:cNvSpPr>
          <p:nvPr>
            <p:ph type="ctrTitle"/>
          </p:nvPr>
        </p:nvSpPr>
        <p:spPr>
          <a:xfrm>
            <a:off x="2674050" y="487875"/>
            <a:ext cx="5760000" cy="707700"/>
          </a:xfrm>
          <a:prstGeom prst="rect">
            <a:avLst/>
          </a:prstGeom>
          <a:noFill/>
          <a:ln>
            <a:noFill/>
          </a:ln>
        </p:spPr>
        <p:txBody>
          <a:bodyPr spcFirstLastPara="1" wrap="square" lIns="68575" tIns="34275" rIns="68575" bIns="34275" anchor="ctr" anchorCtr="0">
            <a:noAutofit/>
          </a:bodyPr>
          <a:lstStyle/>
          <a:p>
            <a:pPr marL="0" lvl="0" indent="0" algn="l" rtl="0">
              <a:lnSpc>
                <a:spcPct val="90000"/>
              </a:lnSpc>
              <a:spcBef>
                <a:spcPts val="0"/>
              </a:spcBef>
              <a:spcAft>
                <a:spcPts val="0"/>
              </a:spcAft>
              <a:buNone/>
            </a:pPr>
            <a:r>
              <a:rPr lang="ru" sz="1300">
                <a:solidFill>
                  <a:srgbClr val="000000"/>
                </a:solidFill>
                <a:latin typeface="Oswald"/>
                <a:ea typeface="Oswald"/>
                <a:cs typeface="Oswald"/>
                <a:sym typeface="Oswald"/>
              </a:rPr>
              <a:t>КОМПЕНСАЦИЯ СТОИМОСТИ ПРОЕЗДА НА ОБЩЕСТВЕННОМ ТРАНСПОРТЕ (ГОРОДСКОМ) (КРОМЕ ТАКСИ) И В АВТОБУСАХ ПРИГОРОДНЫХ И ВНУТРИРАЙОННЫХ МАРШРУТОВ)</a:t>
            </a:r>
            <a:endParaRPr sz="1200">
              <a:solidFill>
                <a:srgbClr val="000000"/>
              </a:solidFill>
              <a:latin typeface="Montserrat"/>
              <a:ea typeface="Montserrat"/>
              <a:cs typeface="Montserrat"/>
              <a:sym typeface="Montserrat"/>
            </a:endParaRPr>
          </a:p>
        </p:txBody>
      </p:sp>
      <p:sp>
        <p:nvSpPr>
          <p:cNvPr id="170" name="Google Shape;170;p25"/>
          <p:cNvSpPr/>
          <p:nvPr/>
        </p:nvSpPr>
        <p:spPr>
          <a:xfrm>
            <a:off x="534800" y="1234750"/>
            <a:ext cx="8053500" cy="3688500"/>
          </a:xfrm>
          <a:prstGeom prst="rect">
            <a:avLst/>
          </a:prstGeom>
          <a:noFill/>
          <a:ln>
            <a:noFill/>
          </a:ln>
        </p:spPr>
        <p:txBody>
          <a:bodyPr spcFirstLastPara="1" wrap="square" lIns="68575" tIns="34275" rIns="68575" bIns="34275" anchor="ctr" anchorCtr="0">
            <a:noAutofit/>
          </a:bodyPr>
          <a:lstStyle/>
          <a:p>
            <a:pPr marL="0" marR="0" lvl="0" indent="0" algn="ctr" rtl="0">
              <a:spcBef>
                <a:spcPts val="0"/>
              </a:spcBef>
              <a:spcAft>
                <a:spcPts val="0"/>
              </a:spcAft>
              <a:buNone/>
            </a:pPr>
            <a:r>
              <a:rPr lang="ru" b="1" dirty="0">
                <a:solidFill>
                  <a:schemeClr val="tx1"/>
                </a:solidFill>
                <a:latin typeface="Oswald"/>
                <a:ea typeface="Oswald"/>
                <a:cs typeface="Oswald"/>
                <a:sym typeface="Oswald"/>
              </a:rPr>
              <a:t>Нормативные основания</a:t>
            </a:r>
            <a:endParaRPr b="1" dirty="0">
              <a:solidFill>
                <a:schemeClr val="tx1"/>
              </a:solidFill>
              <a:latin typeface="Oswald"/>
              <a:ea typeface="Oswald"/>
              <a:cs typeface="Oswald"/>
              <a:sym typeface="Oswald"/>
            </a:endParaRPr>
          </a:p>
          <a:p>
            <a:pPr marL="0" marR="0" lvl="0" indent="0" algn="ctr" rtl="0">
              <a:spcBef>
                <a:spcPts val="0"/>
              </a:spcBef>
              <a:spcAft>
                <a:spcPts val="0"/>
              </a:spcAft>
              <a:buNone/>
            </a:pPr>
            <a:endParaRPr b="1" dirty="0">
              <a:solidFill>
                <a:schemeClr val="tx1"/>
              </a:solidFill>
              <a:latin typeface="Oswald"/>
              <a:ea typeface="Oswald"/>
              <a:cs typeface="Oswald"/>
              <a:sym typeface="Oswald"/>
            </a:endParaRPr>
          </a:p>
          <a:p>
            <a:pPr marL="457200" lvl="0" indent="-311150" algn="just">
              <a:buClr>
                <a:schemeClr val="dk2"/>
              </a:buClr>
              <a:buSzPts val="1300"/>
              <a:buFont typeface="Oswald"/>
              <a:buChar char="●"/>
            </a:pPr>
            <a:r>
              <a:rPr lang="ru" sz="1300" dirty="0">
                <a:solidFill>
                  <a:schemeClr val="tx1"/>
                </a:solidFill>
                <a:latin typeface="Oswald"/>
                <a:ea typeface="Oswald"/>
                <a:cs typeface="Oswald"/>
                <a:sym typeface="Oswald"/>
              </a:rPr>
              <a:t>Постановление Правительства Свердловской области от 22.06.2017 № 428-ПП «Об утверждении порядка и условий проезда детей-сирот и детей, оставшихся без попечения родителей, лиц из числа детей-сирот и детей, оставшихся без попечения родителей, лиц, потерявших в период обучения обоих родителей или единственного родителя, обучающихся в государственных образовательных организациях Свердловской области и муниципальных образовательных организациях, расположенных на территории Свердловской области, на городском, пригородном транспорте, в сельской местности на внутрирайонном транспорте (кроме такси), а также проезда один раз в год к месту жительства и обратно к месту учебы»</a:t>
            </a:r>
            <a:endParaRPr sz="1300" dirty="0">
              <a:solidFill>
                <a:schemeClr val="tx1"/>
              </a:solidFill>
              <a:latin typeface="Oswald"/>
              <a:ea typeface="Oswald"/>
              <a:cs typeface="Oswald"/>
              <a:sym typeface="Oswald"/>
            </a:endParaRPr>
          </a:p>
          <a:p>
            <a:pPr marL="457200" lvl="0" indent="0" algn="ctr" rtl="0">
              <a:spcBef>
                <a:spcPts val="0"/>
              </a:spcBef>
              <a:spcAft>
                <a:spcPts val="0"/>
              </a:spcAft>
              <a:buNone/>
            </a:pPr>
            <a:endParaRPr sz="1300" dirty="0">
              <a:solidFill>
                <a:schemeClr val="tx1"/>
              </a:solidFill>
              <a:latin typeface="Oswald"/>
              <a:ea typeface="Oswald"/>
              <a:cs typeface="Oswald"/>
              <a:sym typeface="Oswald"/>
            </a:endParaRPr>
          </a:p>
          <a:p>
            <a:pPr marL="0" lvl="0" indent="0" algn="ctr" rtl="0">
              <a:spcBef>
                <a:spcPts val="0"/>
              </a:spcBef>
              <a:spcAft>
                <a:spcPts val="0"/>
              </a:spcAft>
              <a:buNone/>
            </a:pPr>
            <a:r>
              <a:rPr lang="ru" sz="1300" b="1" dirty="0">
                <a:solidFill>
                  <a:schemeClr val="tx1"/>
                </a:solidFill>
                <a:latin typeface="Oswald"/>
                <a:ea typeface="Oswald"/>
                <a:cs typeface="Oswald"/>
                <a:sym typeface="Oswald"/>
              </a:rPr>
              <a:t>Форма предоставления - денежная</a:t>
            </a:r>
            <a:endParaRPr sz="1300" b="1" dirty="0">
              <a:solidFill>
                <a:schemeClr val="tx1"/>
              </a:solidFill>
              <a:latin typeface="Oswald"/>
              <a:ea typeface="Oswald"/>
              <a:cs typeface="Oswald"/>
              <a:sym typeface="Oswald"/>
            </a:endParaRPr>
          </a:p>
          <a:p>
            <a:pPr marL="0" lvl="0" indent="0" algn="ctr" rtl="0">
              <a:spcBef>
                <a:spcPts val="0"/>
              </a:spcBef>
              <a:spcAft>
                <a:spcPts val="0"/>
              </a:spcAft>
              <a:buNone/>
            </a:pPr>
            <a:endParaRPr sz="1300" b="1" dirty="0">
              <a:solidFill>
                <a:schemeClr val="tx1"/>
              </a:solidFill>
              <a:latin typeface="Oswald"/>
              <a:ea typeface="Oswald"/>
              <a:cs typeface="Oswald"/>
              <a:sym typeface="Oswald"/>
            </a:endParaRPr>
          </a:p>
          <a:p>
            <a:pPr marL="457200" marR="0" lvl="0" indent="-317500" algn="just" rtl="0">
              <a:spcBef>
                <a:spcPts val="0"/>
              </a:spcBef>
              <a:spcAft>
                <a:spcPts val="0"/>
              </a:spcAft>
              <a:buClr>
                <a:schemeClr val="dk2"/>
              </a:buClr>
              <a:buSzPts val="1400"/>
              <a:buFont typeface="Oswald"/>
              <a:buChar char="●"/>
            </a:pPr>
            <a:r>
              <a:rPr lang="ru" sz="1300" dirty="0">
                <a:solidFill>
                  <a:schemeClr val="tx1"/>
                </a:solidFill>
                <a:latin typeface="Oswald"/>
                <a:ea typeface="Oswald"/>
                <a:cs typeface="Oswald"/>
                <a:sym typeface="Oswald"/>
              </a:rPr>
              <a:t>Размер пособия исчисляется исходя из стоимости ежемесячного проезда в соответствующем муниципальном образовании, расположенном на территории Свердловской области</a:t>
            </a:r>
            <a:endParaRPr sz="1300" dirty="0">
              <a:solidFill>
                <a:schemeClr val="tx1"/>
              </a:solidFill>
              <a:latin typeface="Oswald"/>
              <a:ea typeface="Oswald"/>
              <a:cs typeface="Oswald"/>
              <a:sym typeface="Oswald"/>
            </a:endParaRPr>
          </a:p>
          <a:p>
            <a:pPr marL="914400" marR="0" lvl="0" indent="0" algn="just" rtl="0">
              <a:spcBef>
                <a:spcPts val="0"/>
              </a:spcBef>
              <a:spcAft>
                <a:spcPts val="0"/>
              </a:spcAft>
              <a:buNone/>
            </a:pPr>
            <a:endParaRPr sz="1300" dirty="0">
              <a:solidFill>
                <a:schemeClr val="tx1"/>
              </a:solidFill>
              <a:latin typeface="Oswald"/>
              <a:ea typeface="Oswald"/>
              <a:cs typeface="Oswald"/>
              <a:sym typeface="Oswald"/>
            </a:endParaRPr>
          </a:p>
          <a:p>
            <a:pPr marL="0" lvl="0" indent="0" algn="ctr" rtl="0">
              <a:spcBef>
                <a:spcPts val="0"/>
              </a:spcBef>
              <a:spcAft>
                <a:spcPts val="0"/>
              </a:spcAft>
              <a:buNone/>
            </a:pPr>
            <a:r>
              <a:rPr lang="ru" sz="1300" b="1" dirty="0">
                <a:solidFill>
                  <a:schemeClr val="tx1"/>
                </a:solidFill>
                <a:latin typeface="Oswald"/>
                <a:ea typeface="Oswald"/>
                <a:cs typeface="Oswald"/>
                <a:sym typeface="Oswald"/>
              </a:rPr>
              <a:t>Периодичность выплаты</a:t>
            </a:r>
            <a:endParaRPr sz="1300" b="1" dirty="0">
              <a:solidFill>
                <a:schemeClr val="tx1"/>
              </a:solidFill>
              <a:latin typeface="Oswald"/>
              <a:ea typeface="Oswald"/>
              <a:cs typeface="Oswald"/>
              <a:sym typeface="Oswald"/>
            </a:endParaRPr>
          </a:p>
          <a:p>
            <a:pPr marL="457200" lvl="0" indent="-311150" algn="l" rtl="0">
              <a:spcBef>
                <a:spcPts val="0"/>
              </a:spcBef>
              <a:spcAft>
                <a:spcPts val="0"/>
              </a:spcAft>
              <a:buClr>
                <a:schemeClr val="dk2"/>
              </a:buClr>
              <a:buSzPts val="1300"/>
              <a:buFont typeface="Oswald"/>
              <a:buChar char="●"/>
            </a:pPr>
            <a:r>
              <a:rPr lang="ru" sz="1300" dirty="0">
                <a:solidFill>
                  <a:schemeClr val="tx1"/>
                </a:solidFill>
                <a:latin typeface="Oswald"/>
                <a:ea typeface="Oswald"/>
                <a:cs typeface="Oswald"/>
                <a:sym typeface="Oswald"/>
              </a:rPr>
              <a:t>Ежемесячно</a:t>
            </a:r>
            <a:endParaRPr sz="1300" dirty="0">
              <a:solidFill>
                <a:schemeClr val="tx1"/>
              </a:solidFill>
              <a:latin typeface="Oswald"/>
              <a:ea typeface="Oswald"/>
              <a:cs typeface="Oswald"/>
              <a:sym typeface="Oswald"/>
            </a:endParaRPr>
          </a:p>
        </p:txBody>
      </p:sp>
      <p:sp>
        <p:nvSpPr>
          <p:cNvPr id="171" name="Google Shape;171;p25"/>
          <p:cNvSpPr txBox="1"/>
          <p:nvPr/>
        </p:nvSpPr>
        <p:spPr>
          <a:xfrm>
            <a:off x="747150" y="487600"/>
            <a:ext cx="1926900" cy="7077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r>
              <a:rPr lang="ru" sz="1500" b="1">
                <a:latin typeface="Oswald"/>
                <a:ea typeface="Oswald"/>
                <a:cs typeface="Oswald"/>
                <a:sym typeface="Oswald"/>
              </a:rPr>
              <a:t>КОД МЕРЫ 0552</a:t>
            </a:r>
            <a:endParaRPr sz="1500" b="1">
              <a:latin typeface="Oswald"/>
              <a:ea typeface="Oswald"/>
              <a:cs typeface="Oswald"/>
              <a:sym typeface="Oswald"/>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0">
              <a:srgbClr val="DADFE4"/>
            </a:gs>
            <a:gs pos="100000">
              <a:srgbClr val="F3F3F3"/>
            </a:gs>
          </a:gsLst>
          <a:lin ang="5400012" scaled="0"/>
        </a:gradFill>
        <a:effectLst/>
      </p:bgPr>
    </p:bg>
    <p:spTree>
      <p:nvGrpSpPr>
        <p:cNvPr id="1" name="Shape 175"/>
        <p:cNvGrpSpPr/>
        <p:nvPr/>
      </p:nvGrpSpPr>
      <p:grpSpPr>
        <a:xfrm>
          <a:off x="0" y="0"/>
          <a:ext cx="0" cy="0"/>
          <a:chOff x="0" y="0"/>
          <a:chExt cx="0" cy="0"/>
        </a:xfrm>
      </p:grpSpPr>
      <p:sp>
        <p:nvSpPr>
          <p:cNvPr id="176" name="Google Shape;176;p26"/>
          <p:cNvSpPr txBox="1">
            <a:spLocks noGrp="1"/>
          </p:cNvSpPr>
          <p:nvPr>
            <p:ph type="ctrTitle"/>
          </p:nvPr>
        </p:nvSpPr>
        <p:spPr>
          <a:xfrm>
            <a:off x="2674050" y="487875"/>
            <a:ext cx="5760000" cy="707700"/>
          </a:xfrm>
          <a:prstGeom prst="rect">
            <a:avLst/>
          </a:prstGeom>
          <a:noFill/>
          <a:ln>
            <a:noFill/>
          </a:ln>
        </p:spPr>
        <p:txBody>
          <a:bodyPr spcFirstLastPara="1" wrap="square" lIns="68575" tIns="34275" rIns="68575" bIns="34275" anchor="ctr" anchorCtr="0">
            <a:noAutofit/>
          </a:bodyPr>
          <a:lstStyle/>
          <a:p>
            <a:pPr marL="0" lvl="0" indent="0" algn="l" rtl="0">
              <a:lnSpc>
                <a:spcPct val="90000"/>
              </a:lnSpc>
              <a:spcBef>
                <a:spcPts val="0"/>
              </a:spcBef>
              <a:spcAft>
                <a:spcPts val="0"/>
              </a:spcAft>
              <a:buNone/>
            </a:pPr>
            <a:r>
              <a:rPr lang="ru" sz="1300" dirty="0">
                <a:solidFill>
                  <a:srgbClr val="000000"/>
                </a:solidFill>
                <a:latin typeface="Oswald"/>
                <a:ea typeface="Oswald"/>
                <a:cs typeface="Oswald"/>
                <a:sym typeface="Oswald"/>
              </a:rPr>
              <a:t>КОМПЕНСАЦИЯ СТОИМОСТИ ПРОЕЗДА НА ОБЩЕСТВЕННОМ ТРАНСПОРТЕ (ГОРОДСКОМ) (КРОМЕ ТАКСИ) И В АВТОБУСАХ ПРИГОРОДНЫХ И ВНУТРИРАЙОННЫХ МАРШРУТОВ)</a:t>
            </a:r>
            <a:endParaRPr sz="1200" dirty="0">
              <a:solidFill>
                <a:srgbClr val="000000"/>
              </a:solidFill>
              <a:latin typeface="Montserrat"/>
              <a:ea typeface="Montserrat"/>
              <a:cs typeface="Montserrat"/>
              <a:sym typeface="Montserrat"/>
            </a:endParaRPr>
          </a:p>
        </p:txBody>
      </p:sp>
      <p:sp>
        <p:nvSpPr>
          <p:cNvPr id="177" name="Google Shape;177;p26"/>
          <p:cNvSpPr txBox="1"/>
          <p:nvPr/>
        </p:nvSpPr>
        <p:spPr>
          <a:xfrm>
            <a:off x="747150" y="487600"/>
            <a:ext cx="1926900" cy="7077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r>
              <a:rPr lang="ru" sz="1500" b="1" dirty="0">
                <a:latin typeface="Oswald"/>
                <a:ea typeface="Oswald"/>
                <a:cs typeface="Oswald"/>
                <a:sym typeface="Oswald"/>
              </a:rPr>
              <a:t>КОД МЕРЫ 0552</a:t>
            </a:r>
            <a:endParaRPr sz="1500" b="1" dirty="0">
              <a:latin typeface="Oswald"/>
              <a:ea typeface="Oswald"/>
              <a:cs typeface="Oswald"/>
              <a:sym typeface="Oswald"/>
            </a:endParaRPr>
          </a:p>
        </p:txBody>
      </p:sp>
      <p:graphicFrame>
        <p:nvGraphicFramePr>
          <p:cNvPr id="178" name="Google Shape;178;p26"/>
          <p:cNvGraphicFramePr/>
          <p:nvPr>
            <p:extLst>
              <p:ext uri="{D42A27DB-BD31-4B8C-83A1-F6EECF244321}">
                <p14:modId xmlns:p14="http://schemas.microsoft.com/office/powerpoint/2010/main" val="976613813"/>
              </p:ext>
            </p:extLst>
          </p:nvPr>
        </p:nvGraphicFramePr>
        <p:xfrm>
          <a:off x="324888" y="1271768"/>
          <a:ext cx="8494225" cy="3264724"/>
        </p:xfrm>
        <a:graphic>
          <a:graphicData uri="http://schemas.openxmlformats.org/drawingml/2006/table">
            <a:tbl>
              <a:tblPr>
                <a:noFill/>
                <a:tableStyleId>{BF4A3D39-4975-46BA-BE83-8B02B6239DEE}</a:tableStyleId>
              </a:tblPr>
              <a:tblGrid>
                <a:gridCol w="4836325">
                  <a:extLst>
                    <a:ext uri="{9D8B030D-6E8A-4147-A177-3AD203B41FA5}">
                      <a16:colId xmlns:a16="http://schemas.microsoft.com/office/drawing/2014/main" xmlns="" val="20000"/>
                    </a:ext>
                  </a:extLst>
                </a:gridCol>
                <a:gridCol w="3657900">
                  <a:extLst>
                    <a:ext uri="{9D8B030D-6E8A-4147-A177-3AD203B41FA5}">
                      <a16:colId xmlns:a16="http://schemas.microsoft.com/office/drawing/2014/main" xmlns="" val="20001"/>
                    </a:ext>
                  </a:extLst>
                </a:gridCol>
              </a:tblGrid>
              <a:tr h="565369">
                <a:tc>
                  <a:txBody>
                    <a:bodyPr/>
                    <a:lstStyle/>
                    <a:p>
                      <a:pPr marL="0" lvl="0" indent="0" algn="l" rtl="0">
                        <a:spcBef>
                          <a:spcPts val="0"/>
                        </a:spcBef>
                        <a:spcAft>
                          <a:spcPts val="0"/>
                        </a:spcAft>
                        <a:buNone/>
                      </a:pPr>
                      <a:r>
                        <a:rPr lang="ru-RU" sz="1200" b="1" dirty="0">
                          <a:latin typeface="Oswald"/>
                          <a:ea typeface="Oswald"/>
                          <a:cs typeface="Oswald"/>
                          <a:sym typeface="Oswald"/>
                        </a:rPr>
                        <a:t>Категория получателей (в соответствии с НПА Свердловской области)</a:t>
                      </a:r>
                      <a:endParaRPr sz="1200" b="1" dirty="0">
                        <a:latin typeface="Oswald"/>
                        <a:ea typeface="Oswald"/>
                        <a:cs typeface="Oswald"/>
                        <a:sym typeface="Oswald"/>
                      </a:endParaRPr>
                    </a:p>
                  </a:txBody>
                  <a:tcPr marL="91425" marR="91425" marT="91425" marB="91425"/>
                </a:tc>
                <a:tc>
                  <a:txBody>
                    <a:bodyPr/>
                    <a:lstStyle/>
                    <a:p>
                      <a:pPr marL="0" lvl="0" indent="0" algn="l" rtl="0">
                        <a:spcBef>
                          <a:spcPts val="0"/>
                        </a:spcBef>
                        <a:spcAft>
                          <a:spcPts val="0"/>
                        </a:spcAft>
                        <a:buNone/>
                      </a:pPr>
                      <a:r>
                        <a:rPr lang="ru" sz="1200" b="1">
                          <a:latin typeface="Oswald"/>
                          <a:ea typeface="Oswald"/>
                          <a:cs typeface="Oswald"/>
                          <a:sym typeface="Oswald"/>
                        </a:rPr>
                        <a:t>Порядок получения</a:t>
                      </a:r>
                      <a:endParaRPr sz="1200" b="1">
                        <a:latin typeface="Oswald"/>
                        <a:ea typeface="Oswald"/>
                        <a:cs typeface="Oswald"/>
                        <a:sym typeface="Oswald"/>
                      </a:endParaRPr>
                    </a:p>
                  </a:txBody>
                  <a:tcPr marL="91425" marR="91425" marT="91425" marB="91425"/>
                </a:tc>
                <a:extLst>
                  <a:ext uri="{0D108BD9-81ED-4DB2-BD59-A6C34878D82A}">
                    <a16:rowId xmlns:a16="http://schemas.microsoft.com/office/drawing/2014/main" xmlns="" val="10000"/>
                  </a:ext>
                </a:extLst>
              </a:tr>
              <a:tr h="1038585">
                <a:tc>
                  <a:txBody>
                    <a:bodyPr/>
                    <a:lstStyle/>
                    <a:p>
                      <a:pPr marL="179999" marR="0" lvl="0" indent="-159424" algn="l" defTabSz="342900" rtl="0" eaLnBrk="1" fontAlgn="auto" latinLnBrk="0" hangingPunct="1">
                        <a:lnSpc>
                          <a:spcPct val="100000"/>
                        </a:lnSpc>
                        <a:spcBef>
                          <a:spcPts val="0"/>
                        </a:spcBef>
                        <a:spcAft>
                          <a:spcPts val="0"/>
                        </a:spcAft>
                        <a:buClrTx/>
                        <a:buSzPts val="1150"/>
                        <a:buFont typeface="Oswald"/>
                        <a:buChar char="●"/>
                        <a:tabLst/>
                        <a:defRPr/>
                      </a:pPr>
                      <a:r>
                        <a:rPr lang="ru-RU" sz="1100" dirty="0">
                          <a:solidFill>
                            <a:schemeClr val="tx1"/>
                          </a:solidFill>
                          <a:latin typeface="Oswald"/>
                          <a:ea typeface="Oswald"/>
                          <a:cs typeface="Oswald"/>
                          <a:sym typeface="Oswald"/>
                        </a:rPr>
                        <a:t>Лица в возрасте от 18 лет до 23 лет, у которых в период их обучения по основным профессиональным</a:t>
                      </a:r>
                      <a:r>
                        <a:rPr lang="ru-RU" sz="1100" baseline="0" dirty="0">
                          <a:solidFill>
                            <a:schemeClr val="tx1"/>
                          </a:solidFill>
                          <a:latin typeface="Oswald"/>
                          <a:ea typeface="Oswald"/>
                          <a:cs typeface="Oswald"/>
                          <a:sym typeface="Oswald"/>
                        </a:rPr>
                        <a:t> образовательным программам и (или)</a:t>
                      </a:r>
                      <a:r>
                        <a:rPr lang="ru-RU" sz="1100" dirty="0">
                          <a:solidFill>
                            <a:schemeClr val="tx1"/>
                          </a:solidFill>
                          <a:latin typeface="Oswald"/>
                          <a:ea typeface="Oswald"/>
                          <a:cs typeface="Oswald"/>
                          <a:sym typeface="Oswald"/>
                        </a:rPr>
                        <a:t>  по программам</a:t>
                      </a:r>
                      <a:r>
                        <a:rPr lang="ru-RU" sz="1100" baseline="0" dirty="0">
                          <a:solidFill>
                            <a:schemeClr val="tx1"/>
                          </a:solidFill>
                          <a:latin typeface="Oswald"/>
                          <a:ea typeface="Oswald"/>
                          <a:cs typeface="Oswald"/>
                          <a:sym typeface="Oswald"/>
                        </a:rPr>
                        <a:t> профессиональной подготовки по профессиям  рабочих, должностям служащих умерли оба родителя или единственный родитель</a:t>
                      </a:r>
                      <a:endParaRPr sz="1150" dirty="0">
                        <a:solidFill>
                          <a:schemeClr val="tx1"/>
                        </a:solidFill>
                        <a:latin typeface="Oswald"/>
                        <a:ea typeface="Oswald"/>
                        <a:cs typeface="Oswald"/>
                        <a:sym typeface="Oswald"/>
                      </a:endParaRPr>
                    </a:p>
                  </a:txBody>
                  <a:tcPr marL="91425" marR="91425" marT="91425" marB="91425"/>
                </a:tc>
                <a:tc rowSpan="4">
                  <a:txBody>
                    <a:bodyPr/>
                    <a:lstStyle/>
                    <a:p>
                      <a:pPr marL="179999" lvl="0" indent="-159424" algn="l" defTabSz="342900" rtl="0" eaLnBrk="1" latinLnBrk="0" hangingPunct="1">
                        <a:spcBef>
                          <a:spcPts val="0"/>
                        </a:spcBef>
                        <a:spcAft>
                          <a:spcPts val="0"/>
                        </a:spcAft>
                        <a:buSzPts val="1150"/>
                        <a:buFont typeface="Oswald"/>
                        <a:buChar char="●"/>
                      </a:pPr>
                      <a:r>
                        <a:rPr lang="ru" sz="1150" kern="1200" dirty="0">
                          <a:solidFill>
                            <a:srgbClr val="000000"/>
                          </a:solidFill>
                          <a:latin typeface="Oswald"/>
                          <a:ea typeface="Oswald"/>
                          <a:cs typeface="Oswald"/>
                          <a:sym typeface="Oswald"/>
                        </a:rPr>
                        <a:t>Подача заявления руководителю образовательной организации</a:t>
                      </a:r>
                      <a:endParaRPr sz="1150" kern="1200" dirty="0">
                        <a:solidFill>
                          <a:srgbClr val="000000"/>
                        </a:solidFill>
                        <a:latin typeface="Oswald"/>
                        <a:ea typeface="Oswald"/>
                        <a:cs typeface="Oswald"/>
                        <a:sym typeface="Oswald"/>
                      </a:endParaRPr>
                    </a:p>
                    <a:p>
                      <a:pPr marL="179999" lvl="0" indent="-159424" algn="l" defTabSz="342900" rtl="0" eaLnBrk="1" latinLnBrk="0" hangingPunct="1">
                        <a:spcBef>
                          <a:spcPts val="0"/>
                        </a:spcBef>
                        <a:spcAft>
                          <a:spcPts val="0"/>
                        </a:spcAft>
                        <a:buClr>
                          <a:schemeClr val="dk2"/>
                        </a:buClr>
                        <a:buSzPts val="1150"/>
                        <a:buFont typeface="Oswald"/>
                        <a:buChar char="●"/>
                      </a:pPr>
                      <a:r>
                        <a:rPr lang="ru" sz="1150" kern="1200" dirty="0">
                          <a:solidFill>
                            <a:schemeClr val="tx1"/>
                          </a:solidFill>
                          <a:latin typeface="Oswald"/>
                          <a:ea typeface="Oswald"/>
                          <a:cs typeface="Oswald"/>
                          <a:sym typeface="Oswald"/>
                        </a:rPr>
                        <a:t>Копия свидетельства о рождении ребенка</a:t>
                      </a:r>
                      <a:endParaRPr sz="1150" kern="1200" dirty="0">
                        <a:solidFill>
                          <a:schemeClr val="tx1"/>
                        </a:solidFill>
                        <a:latin typeface="Oswald"/>
                        <a:ea typeface="Oswald"/>
                        <a:cs typeface="Oswald"/>
                        <a:sym typeface="Oswald"/>
                      </a:endParaRPr>
                    </a:p>
                    <a:p>
                      <a:pPr marL="179999" lvl="0" indent="-159424" algn="l" defTabSz="342900" rtl="0" eaLnBrk="1" latinLnBrk="0" hangingPunct="1">
                        <a:spcBef>
                          <a:spcPts val="0"/>
                        </a:spcBef>
                        <a:spcAft>
                          <a:spcPts val="0"/>
                        </a:spcAft>
                        <a:buClr>
                          <a:schemeClr val="dk2"/>
                        </a:buClr>
                        <a:buSzPts val="1150"/>
                        <a:buFont typeface="Oswald"/>
                        <a:buChar char="●"/>
                      </a:pPr>
                      <a:r>
                        <a:rPr lang="ru" sz="1150" kern="1200" dirty="0">
                          <a:solidFill>
                            <a:schemeClr val="tx1"/>
                          </a:solidFill>
                          <a:latin typeface="Oswald"/>
                          <a:ea typeface="Oswald"/>
                          <a:cs typeface="Oswald"/>
                          <a:sym typeface="Oswald"/>
                        </a:rPr>
                        <a:t>Паспорт или иной документ удостоверяющий личность законного представителя</a:t>
                      </a:r>
                      <a:endParaRPr sz="1150" kern="1200" dirty="0">
                        <a:solidFill>
                          <a:schemeClr val="tx1"/>
                        </a:solidFill>
                        <a:latin typeface="Oswald"/>
                        <a:ea typeface="Oswald"/>
                        <a:cs typeface="Oswald"/>
                        <a:sym typeface="Oswald"/>
                      </a:endParaRPr>
                    </a:p>
                    <a:p>
                      <a:pPr marL="0" lvl="0" indent="0" algn="l" rtl="0">
                        <a:spcBef>
                          <a:spcPts val="0"/>
                        </a:spcBef>
                        <a:spcAft>
                          <a:spcPts val="0"/>
                        </a:spcAft>
                        <a:buNone/>
                      </a:pPr>
                      <a:endParaRPr sz="1000" dirty="0">
                        <a:highlight>
                          <a:srgbClr val="FF0000"/>
                        </a:highlight>
                        <a:latin typeface="Oswald"/>
                        <a:ea typeface="Oswald"/>
                        <a:cs typeface="Oswald"/>
                        <a:sym typeface="Oswald"/>
                      </a:endParaRPr>
                    </a:p>
                    <a:p>
                      <a:pPr marL="457200" lvl="0" indent="0" algn="l" rtl="0">
                        <a:spcBef>
                          <a:spcPts val="0"/>
                        </a:spcBef>
                        <a:spcAft>
                          <a:spcPts val="0"/>
                        </a:spcAft>
                        <a:buNone/>
                      </a:pPr>
                      <a:endParaRPr sz="1000" dirty="0">
                        <a:latin typeface="Oswald"/>
                        <a:ea typeface="Oswald"/>
                        <a:cs typeface="Oswald"/>
                        <a:sym typeface="Oswald"/>
                      </a:endParaRPr>
                    </a:p>
                    <a:p>
                      <a:pPr marL="457200" lvl="0" indent="0" algn="l" rtl="0">
                        <a:spcBef>
                          <a:spcPts val="0"/>
                        </a:spcBef>
                        <a:spcAft>
                          <a:spcPts val="0"/>
                        </a:spcAft>
                        <a:buNone/>
                      </a:pPr>
                      <a:endParaRPr sz="1000" dirty="0">
                        <a:latin typeface="Oswald"/>
                        <a:ea typeface="Oswald"/>
                        <a:cs typeface="Oswald"/>
                        <a:sym typeface="Oswald"/>
                      </a:endParaRPr>
                    </a:p>
                    <a:p>
                      <a:pPr marL="0" lvl="0" indent="0" algn="l" rtl="0">
                        <a:spcBef>
                          <a:spcPts val="0"/>
                        </a:spcBef>
                        <a:spcAft>
                          <a:spcPts val="0"/>
                        </a:spcAft>
                        <a:buNone/>
                      </a:pPr>
                      <a:endParaRPr sz="1000" dirty="0">
                        <a:latin typeface="Oswald"/>
                        <a:ea typeface="Oswald"/>
                        <a:cs typeface="Oswald"/>
                        <a:sym typeface="Oswald"/>
                      </a:endParaRPr>
                    </a:p>
                    <a:p>
                      <a:pPr marL="0" lvl="0" indent="0" algn="l" rtl="0">
                        <a:spcBef>
                          <a:spcPts val="0"/>
                        </a:spcBef>
                        <a:spcAft>
                          <a:spcPts val="0"/>
                        </a:spcAft>
                        <a:buNone/>
                      </a:pPr>
                      <a:endParaRPr sz="1000" dirty="0">
                        <a:latin typeface="Oswald"/>
                        <a:ea typeface="Oswald"/>
                        <a:cs typeface="Oswald"/>
                        <a:sym typeface="Oswald"/>
                      </a:endParaRPr>
                    </a:p>
                  </a:txBody>
                  <a:tcPr marL="91425" marR="91425" marT="91425" marB="91425"/>
                </a:tc>
                <a:extLst>
                  <a:ext uri="{0D108BD9-81ED-4DB2-BD59-A6C34878D82A}">
                    <a16:rowId xmlns:a16="http://schemas.microsoft.com/office/drawing/2014/main" xmlns="" val="10001"/>
                  </a:ext>
                </a:extLst>
              </a:tr>
              <a:tr h="553590">
                <a:tc>
                  <a:txBody>
                    <a:bodyPr/>
                    <a:lstStyle/>
                    <a:p>
                      <a:pPr marL="179999" lvl="0" indent="-159424" algn="l" rtl="0">
                        <a:spcBef>
                          <a:spcPts val="0"/>
                        </a:spcBef>
                        <a:spcAft>
                          <a:spcPts val="0"/>
                        </a:spcAft>
                        <a:buSzPts val="1150"/>
                        <a:buFont typeface="Oswald"/>
                        <a:buChar char="●"/>
                      </a:pPr>
                      <a:r>
                        <a:rPr lang="ru" sz="1150" dirty="0">
                          <a:latin typeface="Oswald"/>
                          <a:ea typeface="Oswald"/>
                          <a:cs typeface="Oswald"/>
                          <a:sym typeface="Oswald"/>
                        </a:rPr>
                        <a:t>Дети-сироты</a:t>
                      </a:r>
                      <a:endParaRPr sz="1150" dirty="0">
                        <a:latin typeface="Oswald"/>
                        <a:ea typeface="Oswald"/>
                        <a:cs typeface="Oswald"/>
                        <a:sym typeface="Oswald"/>
                      </a:endParaRPr>
                    </a:p>
                  </a:txBody>
                  <a:tcPr marL="91425" marR="91425" marT="91425" marB="91425"/>
                </a:tc>
                <a:tc vMerge="1">
                  <a:txBody>
                    <a:bodyPr/>
                    <a:lstStyle/>
                    <a:p>
                      <a:endParaRPr lang="ru-RU"/>
                    </a:p>
                  </a:txBody>
                  <a:tcPr/>
                </a:tc>
                <a:extLst>
                  <a:ext uri="{0D108BD9-81ED-4DB2-BD59-A6C34878D82A}">
                    <a16:rowId xmlns:a16="http://schemas.microsoft.com/office/drawing/2014/main" xmlns="" val="10002"/>
                  </a:ext>
                </a:extLst>
              </a:tr>
              <a:tr h="553590">
                <a:tc>
                  <a:txBody>
                    <a:bodyPr/>
                    <a:lstStyle/>
                    <a:p>
                      <a:pPr marL="179999" lvl="0" indent="-159424" algn="l" rtl="0">
                        <a:spcBef>
                          <a:spcPts val="0"/>
                        </a:spcBef>
                        <a:spcAft>
                          <a:spcPts val="0"/>
                        </a:spcAft>
                        <a:buSzPts val="1150"/>
                        <a:buFont typeface="Oswald"/>
                        <a:buChar char="●"/>
                      </a:pPr>
                      <a:r>
                        <a:rPr lang="ru" sz="1150" dirty="0">
                          <a:latin typeface="Oswald"/>
                          <a:ea typeface="Oswald"/>
                          <a:cs typeface="Oswald"/>
                          <a:sym typeface="Oswald"/>
                        </a:rPr>
                        <a:t>Дети, оставшиеся без попечения родителей</a:t>
                      </a:r>
                      <a:endParaRPr sz="1150" dirty="0">
                        <a:latin typeface="Oswald"/>
                        <a:ea typeface="Oswald"/>
                        <a:cs typeface="Oswald"/>
                        <a:sym typeface="Oswald"/>
                      </a:endParaRPr>
                    </a:p>
                  </a:txBody>
                  <a:tcPr marL="91425" marR="91425" marT="91425" marB="91425"/>
                </a:tc>
                <a:tc vMerge="1">
                  <a:txBody>
                    <a:bodyPr/>
                    <a:lstStyle/>
                    <a:p>
                      <a:endParaRPr lang="ru-RU"/>
                    </a:p>
                  </a:txBody>
                  <a:tcPr/>
                </a:tc>
                <a:extLst>
                  <a:ext uri="{0D108BD9-81ED-4DB2-BD59-A6C34878D82A}">
                    <a16:rowId xmlns:a16="http://schemas.microsoft.com/office/drawing/2014/main" xmlns="" val="10003"/>
                  </a:ext>
                </a:extLst>
              </a:tr>
              <a:tr h="553590">
                <a:tc>
                  <a:txBody>
                    <a:bodyPr/>
                    <a:lstStyle/>
                    <a:p>
                      <a:pPr marL="179999" lvl="0" indent="-159424" algn="l" rtl="0">
                        <a:spcBef>
                          <a:spcPts val="0"/>
                        </a:spcBef>
                        <a:spcAft>
                          <a:spcPts val="0"/>
                        </a:spcAft>
                        <a:buSzPts val="1150"/>
                        <a:buFont typeface="Oswald"/>
                        <a:buChar char="●"/>
                      </a:pPr>
                      <a:r>
                        <a:rPr lang="ru" sz="1150" dirty="0">
                          <a:latin typeface="Oswald"/>
                          <a:ea typeface="Oswald"/>
                          <a:cs typeface="Oswald"/>
                          <a:sym typeface="Oswald"/>
                        </a:rPr>
                        <a:t>Лица из числа детей-сирот и детей, оставшихся без попечения родителей</a:t>
                      </a:r>
                      <a:endParaRPr sz="1150" dirty="0">
                        <a:latin typeface="Oswald"/>
                        <a:ea typeface="Oswald"/>
                        <a:cs typeface="Oswald"/>
                        <a:sym typeface="Oswald"/>
                      </a:endParaRPr>
                    </a:p>
                  </a:txBody>
                  <a:tcPr marL="91425" marR="91425" marT="91425" marB="91425"/>
                </a:tc>
                <a:tc vMerge="1">
                  <a:txBody>
                    <a:bodyPr/>
                    <a:lstStyle/>
                    <a:p>
                      <a:endParaRPr lang="ru-RU"/>
                    </a:p>
                  </a:txBody>
                  <a:tcPr/>
                </a:tc>
                <a:extLst>
                  <a:ext uri="{0D108BD9-81ED-4DB2-BD59-A6C34878D82A}">
                    <a16:rowId xmlns:a16="http://schemas.microsoft.com/office/drawing/2014/main" xmlns="" val="10004"/>
                  </a:ext>
                </a:extLst>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0">
              <a:srgbClr val="DADFE4"/>
            </a:gs>
            <a:gs pos="100000">
              <a:srgbClr val="F3F3F3"/>
            </a:gs>
          </a:gsLst>
          <a:lin ang="5400012" scaled="0"/>
        </a:gradFill>
        <a:effectLst/>
      </p:bgPr>
    </p:bg>
    <p:spTree>
      <p:nvGrpSpPr>
        <p:cNvPr id="1" name="Shape 182"/>
        <p:cNvGrpSpPr/>
        <p:nvPr/>
      </p:nvGrpSpPr>
      <p:grpSpPr>
        <a:xfrm>
          <a:off x="0" y="0"/>
          <a:ext cx="0" cy="0"/>
          <a:chOff x="0" y="0"/>
          <a:chExt cx="0" cy="0"/>
        </a:xfrm>
      </p:grpSpPr>
      <p:sp>
        <p:nvSpPr>
          <p:cNvPr id="183" name="Google Shape;183;p27"/>
          <p:cNvSpPr txBox="1">
            <a:spLocks noGrp="1"/>
          </p:cNvSpPr>
          <p:nvPr>
            <p:ph type="ctrTitle"/>
          </p:nvPr>
        </p:nvSpPr>
        <p:spPr>
          <a:xfrm>
            <a:off x="2674050" y="343759"/>
            <a:ext cx="5760000" cy="605017"/>
          </a:xfrm>
          <a:prstGeom prst="rect">
            <a:avLst/>
          </a:prstGeom>
          <a:noFill/>
          <a:ln>
            <a:noFill/>
          </a:ln>
        </p:spPr>
        <p:txBody>
          <a:bodyPr spcFirstLastPara="1" wrap="square" lIns="68575" tIns="34275" rIns="68575" bIns="34275" anchor="ctr" anchorCtr="0">
            <a:noAutofit/>
          </a:bodyPr>
          <a:lstStyle/>
          <a:p>
            <a:pPr marL="0" lvl="0" indent="0" algn="l" rtl="0">
              <a:lnSpc>
                <a:spcPct val="90000"/>
              </a:lnSpc>
              <a:spcBef>
                <a:spcPts val="0"/>
              </a:spcBef>
              <a:spcAft>
                <a:spcPts val="0"/>
              </a:spcAft>
              <a:buNone/>
            </a:pPr>
            <a:r>
              <a:rPr lang="ru" sz="1300" dirty="0">
                <a:solidFill>
                  <a:srgbClr val="000000"/>
                </a:solidFill>
                <a:latin typeface="Oswald"/>
                <a:ea typeface="Oswald"/>
                <a:cs typeface="Oswald"/>
                <a:sym typeface="Oswald"/>
              </a:rPr>
              <a:t>ОБЕСПЕЧЕНИЕ БЕСПЛАТНЫМ ПРОЕЗДОМ ОДИН РАЗ В ГОД К МЕСТУ ЖИТЕЛЬСТВА И ОБРАТНО К МЕСТУ УЧЕБЫ (ВЫДАЧА БИЛЕТОВ)</a:t>
            </a:r>
            <a:endParaRPr sz="1200" dirty="0">
              <a:solidFill>
                <a:srgbClr val="000000"/>
              </a:solidFill>
              <a:latin typeface="Montserrat"/>
              <a:ea typeface="Montserrat"/>
              <a:cs typeface="Montserrat"/>
              <a:sym typeface="Montserrat"/>
            </a:endParaRPr>
          </a:p>
        </p:txBody>
      </p:sp>
      <p:sp>
        <p:nvSpPr>
          <p:cNvPr id="184" name="Google Shape;184;p27"/>
          <p:cNvSpPr/>
          <p:nvPr/>
        </p:nvSpPr>
        <p:spPr>
          <a:xfrm>
            <a:off x="534800" y="1065654"/>
            <a:ext cx="8053500" cy="3636975"/>
          </a:xfrm>
          <a:prstGeom prst="rect">
            <a:avLst/>
          </a:prstGeom>
          <a:noFill/>
          <a:ln>
            <a:noFill/>
          </a:ln>
        </p:spPr>
        <p:txBody>
          <a:bodyPr spcFirstLastPara="1" wrap="square" lIns="68575" tIns="34275" rIns="68575" bIns="34275" anchor="ctr" anchorCtr="0">
            <a:noAutofit/>
          </a:bodyPr>
          <a:lstStyle/>
          <a:p>
            <a:pPr marL="0" marR="0" lvl="0" indent="0" algn="ctr" rtl="0">
              <a:spcBef>
                <a:spcPts val="0"/>
              </a:spcBef>
              <a:spcAft>
                <a:spcPts val="0"/>
              </a:spcAft>
              <a:buNone/>
            </a:pPr>
            <a:endParaRPr sz="1200" b="1" dirty="0">
              <a:solidFill>
                <a:schemeClr val="tx1"/>
              </a:solidFill>
              <a:latin typeface="Oswald"/>
              <a:ea typeface="Oswald"/>
              <a:cs typeface="Oswald"/>
              <a:sym typeface="Oswald"/>
            </a:endParaRPr>
          </a:p>
          <a:p>
            <a:pPr lvl="0" algn="ctr"/>
            <a:endParaRPr lang="ru-RU" sz="1200" b="1" dirty="0">
              <a:solidFill>
                <a:schemeClr val="tx1"/>
              </a:solidFill>
              <a:latin typeface="Oswald"/>
              <a:ea typeface="Oswald"/>
              <a:cs typeface="Oswald"/>
              <a:sym typeface="Oswald"/>
            </a:endParaRPr>
          </a:p>
          <a:p>
            <a:pPr marL="146050" algn="ctr">
              <a:buClr>
                <a:schemeClr val="dk2"/>
              </a:buClr>
              <a:buSzPts val="1300"/>
            </a:pPr>
            <a:r>
              <a:rPr lang="ru-RU" sz="1300" b="1" dirty="0">
                <a:solidFill>
                  <a:schemeClr val="tx1"/>
                </a:solidFill>
                <a:latin typeface="Oswald"/>
                <a:ea typeface="Oswald"/>
                <a:cs typeface="Oswald"/>
                <a:sym typeface="Oswald"/>
              </a:rPr>
              <a:t>Нормативные основания</a:t>
            </a:r>
          </a:p>
          <a:p>
            <a:pPr marL="457200" lvl="0" indent="-311150" algn="just">
              <a:buClr>
                <a:schemeClr val="dk2"/>
              </a:buClr>
              <a:buSzPts val="1300"/>
              <a:buFont typeface="Oswald"/>
              <a:buChar char="●"/>
            </a:pPr>
            <a:r>
              <a:rPr lang="ru-RU" sz="1300" dirty="0">
                <a:solidFill>
                  <a:schemeClr val="tx1"/>
                </a:solidFill>
                <a:latin typeface="Oswald"/>
                <a:ea typeface="Oswald"/>
                <a:cs typeface="Oswald"/>
                <a:sym typeface="Oswald"/>
              </a:rPr>
              <a:t>Постановление Правительства Свердловской области от 22.06.2017 № 428-ПП «Об утверждении порядка и условий проезда детей-сирот и детей, оставшихся без попечения родителей, лиц из числа детей-сирот и детей, оставшихся без попечения родителей, лиц, потерявших в период обучения обоих родителей или единственного родителя, обучающихся в государственных образовательных организациях Свердловской области и муниципальных образовательных организациях, расположенных на территории Свердловской области, на городском, пригородном транспорте, в сельской местности на внутрирайонном транспорте (кроме такси), а также проезда один раз в год к месту жительства и обратно к месту учебы»</a:t>
            </a:r>
          </a:p>
          <a:p>
            <a:pPr marL="0" lvl="0" indent="0" algn="ctr" rtl="0">
              <a:spcBef>
                <a:spcPts val="0"/>
              </a:spcBef>
              <a:spcAft>
                <a:spcPts val="0"/>
              </a:spcAft>
              <a:buNone/>
            </a:pPr>
            <a:r>
              <a:rPr lang="ru" sz="1300" b="1" dirty="0">
                <a:solidFill>
                  <a:schemeClr val="tx1"/>
                </a:solidFill>
                <a:latin typeface="Oswald"/>
                <a:ea typeface="Oswald"/>
                <a:cs typeface="Oswald"/>
                <a:sym typeface="Oswald"/>
              </a:rPr>
              <a:t>Форма предоставления</a:t>
            </a:r>
            <a:endParaRPr sz="1300" b="1" dirty="0">
              <a:solidFill>
                <a:schemeClr val="tx1"/>
              </a:solidFill>
              <a:latin typeface="Oswald"/>
              <a:ea typeface="Oswald"/>
              <a:cs typeface="Oswald"/>
              <a:sym typeface="Oswald"/>
            </a:endParaRPr>
          </a:p>
          <a:p>
            <a:pPr marL="457200" marR="0" lvl="0" indent="-304800" algn="just" rtl="0">
              <a:spcBef>
                <a:spcPts val="0"/>
              </a:spcBef>
              <a:spcAft>
                <a:spcPts val="0"/>
              </a:spcAft>
              <a:buClr>
                <a:schemeClr val="dk2"/>
              </a:buClr>
              <a:buSzPts val="1200"/>
              <a:buFont typeface="Oswald"/>
              <a:buChar char="●"/>
            </a:pPr>
            <a:r>
              <a:rPr lang="ru" sz="1300" b="1" dirty="0">
                <a:solidFill>
                  <a:schemeClr val="tx1"/>
                </a:solidFill>
                <a:latin typeface="Oswald"/>
                <a:ea typeface="Oswald"/>
                <a:cs typeface="Oswald"/>
                <a:sym typeface="Oswald"/>
              </a:rPr>
              <a:t>Денежная</a:t>
            </a:r>
            <a:r>
              <a:rPr lang="ru" sz="1300" dirty="0">
                <a:solidFill>
                  <a:schemeClr val="tx1"/>
                </a:solidFill>
                <a:latin typeface="Oswald"/>
                <a:ea typeface="Oswald"/>
                <a:cs typeface="Oswald"/>
                <a:sym typeface="Oswald"/>
              </a:rPr>
              <a:t>: компенсация расходов на приобретение обучающимся разовых проездных документов у соответствующих транспортных организаций за счет субсидии предоставляемой образовательной организации из бюджета Свердловской области </a:t>
            </a:r>
            <a:endParaRPr sz="1300" dirty="0">
              <a:solidFill>
                <a:schemeClr val="tx1"/>
              </a:solidFill>
              <a:latin typeface="Oswald"/>
              <a:ea typeface="Oswald"/>
              <a:cs typeface="Oswald"/>
              <a:sym typeface="Oswald"/>
            </a:endParaRPr>
          </a:p>
          <a:p>
            <a:pPr marL="0" marR="0" lvl="0" indent="0" algn="ctr" rtl="0">
              <a:spcBef>
                <a:spcPts val="0"/>
              </a:spcBef>
              <a:spcAft>
                <a:spcPts val="0"/>
              </a:spcAft>
              <a:buNone/>
            </a:pPr>
            <a:r>
              <a:rPr lang="ru" sz="1300" b="1" dirty="0">
                <a:solidFill>
                  <a:schemeClr val="tx1"/>
                </a:solidFill>
                <a:latin typeface="Oswald"/>
                <a:ea typeface="Oswald"/>
                <a:cs typeface="Oswald"/>
                <a:sym typeface="Oswald"/>
              </a:rPr>
              <a:t>ИЛИ</a:t>
            </a:r>
            <a:endParaRPr sz="1300" b="1" dirty="0">
              <a:solidFill>
                <a:schemeClr val="tx1"/>
              </a:solidFill>
              <a:latin typeface="Oswald"/>
              <a:ea typeface="Oswald"/>
              <a:cs typeface="Oswald"/>
              <a:sym typeface="Oswald"/>
            </a:endParaRPr>
          </a:p>
          <a:p>
            <a:pPr marL="457200" marR="0" lvl="0" indent="-304800" algn="l" rtl="0">
              <a:spcBef>
                <a:spcPts val="0"/>
              </a:spcBef>
              <a:spcAft>
                <a:spcPts val="0"/>
              </a:spcAft>
              <a:buClr>
                <a:schemeClr val="dk2"/>
              </a:buClr>
              <a:buSzPts val="1200"/>
              <a:buFont typeface="Oswald"/>
              <a:buChar char="●"/>
            </a:pPr>
            <a:r>
              <a:rPr lang="ru" sz="1300" b="1" dirty="0">
                <a:solidFill>
                  <a:schemeClr val="tx1"/>
                </a:solidFill>
                <a:latin typeface="Oswald"/>
                <a:ea typeface="Oswald"/>
                <a:cs typeface="Oswald"/>
                <a:sym typeface="Oswald"/>
              </a:rPr>
              <a:t>Натуральная</a:t>
            </a:r>
            <a:r>
              <a:rPr lang="ru" sz="1300" dirty="0">
                <a:solidFill>
                  <a:schemeClr val="tx1"/>
                </a:solidFill>
                <a:latin typeface="Oswald"/>
                <a:ea typeface="Oswald"/>
                <a:cs typeface="Oswald"/>
                <a:sym typeface="Oswald"/>
              </a:rPr>
              <a:t>: приобретение организацией разовых индивидуальных проездных документов для осуществления проезда один раз в год к месту жительства и обратно к месту учебы у соответствующих транспортных организаций за счет субсидии предоставляемой образовательной организации из бюджета Свердловской области</a:t>
            </a:r>
            <a:endParaRPr sz="1300" dirty="0">
              <a:solidFill>
                <a:schemeClr val="tx1"/>
              </a:solidFill>
              <a:latin typeface="Oswald"/>
              <a:ea typeface="Oswald"/>
              <a:cs typeface="Oswald"/>
              <a:sym typeface="Oswald"/>
            </a:endParaRPr>
          </a:p>
          <a:p>
            <a:pPr marL="914400" marR="0" lvl="0" indent="0" algn="l" rtl="0">
              <a:spcBef>
                <a:spcPts val="0"/>
              </a:spcBef>
              <a:spcAft>
                <a:spcPts val="0"/>
              </a:spcAft>
              <a:buNone/>
            </a:pPr>
            <a:endParaRPr sz="1300" dirty="0">
              <a:solidFill>
                <a:schemeClr val="tx1"/>
              </a:solidFill>
              <a:latin typeface="Oswald"/>
              <a:ea typeface="Oswald"/>
              <a:cs typeface="Oswald"/>
              <a:sym typeface="Oswald"/>
            </a:endParaRPr>
          </a:p>
          <a:p>
            <a:pPr marL="0" lvl="0" indent="0" algn="ctr" rtl="0">
              <a:spcBef>
                <a:spcPts val="0"/>
              </a:spcBef>
              <a:spcAft>
                <a:spcPts val="0"/>
              </a:spcAft>
              <a:buNone/>
            </a:pPr>
            <a:r>
              <a:rPr lang="ru" sz="1300" b="1" dirty="0">
                <a:solidFill>
                  <a:schemeClr val="tx1"/>
                </a:solidFill>
                <a:latin typeface="Oswald"/>
                <a:ea typeface="Oswald"/>
                <a:cs typeface="Oswald"/>
                <a:sym typeface="Oswald"/>
              </a:rPr>
              <a:t>Периодичность выплаты</a:t>
            </a:r>
            <a:endParaRPr sz="1300" b="1" dirty="0">
              <a:solidFill>
                <a:schemeClr val="tx1"/>
              </a:solidFill>
              <a:latin typeface="Oswald"/>
              <a:ea typeface="Oswald"/>
              <a:cs typeface="Oswald"/>
              <a:sym typeface="Oswald"/>
            </a:endParaRPr>
          </a:p>
          <a:p>
            <a:pPr marL="457200" lvl="0" indent="-304800" algn="l" rtl="0">
              <a:spcBef>
                <a:spcPts val="0"/>
              </a:spcBef>
              <a:spcAft>
                <a:spcPts val="0"/>
              </a:spcAft>
              <a:buClr>
                <a:schemeClr val="dk2"/>
              </a:buClr>
              <a:buSzPts val="1200"/>
              <a:buFont typeface="Oswald"/>
              <a:buChar char="●"/>
            </a:pPr>
            <a:r>
              <a:rPr lang="ru" sz="1300" dirty="0">
                <a:solidFill>
                  <a:schemeClr val="tx1"/>
                </a:solidFill>
                <a:latin typeface="Oswald"/>
                <a:ea typeface="Oswald"/>
                <a:cs typeface="Oswald"/>
                <a:sym typeface="Oswald"/>
              </a:rPr>
              <a:t>Один раз в год</a:t>
            </a:r>
            <a:endParaRPr sz="1300" dirty="0">
              <a:solidFill>
                <a:schemeClr val="tx1"/>
              </a:solidFill>
              <a:latin typeface="Oswald"/>
              <a:ea typeface="Oswald"/>
              <a:cs typeface="Oswald"/>
              <a:sym typeface="Oswald"/>
            </a:endParaRPr>
          </a:p>
        </p:txBody>
      </p:sp>
      <p:sp>
        <p:nvSpPr>
          <p:cNvPr id="185" name="Google Shape;185;p27"/>
          <p:cNvSpPr txBox="1"/>
          <p:nvPr/>
        </p:nvSpPr>
        <p:spPr>
          <a:xfrm>
            <a:off x="747150" y="398761"/>
            <a:ext cx="1926900" cy="495013"/>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r>
              <a:rPr lang="ru" sz="1500" b="1" dirty="0">
                <a:latin typeface="Oswald"/>
                <a:ea typeface="Oswald"/>
                <a:cs typeface="Oswald"/>
                <a:sym typeface="Oswald"/>
              </a:rPr>
              <a:t>КОД МЕРЫ 0563</a:t>
            </a:r>
            <a:endParaRPr sz="1500" b="1" dirty="0">
              <a:latin typeface="Oswald"/>
              <a:ea typeface="Oswald"/>
              <a:cs typeface="Oswald"/>
              <a:sym typeface="Oswald"/>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a:gsLst>
            <a:gs pos="0">
              <a:srgbClr val="DADFE4"/>
            </a:gs>
            <a:gs pos="100000">
              <a:srgbClr val="F3F3F3"/>
            </a:gs>
          </a:gsLst>
          <a:lin ang="5400012" scaled="0"/>
        </a:gradFill>
        <a:effectLst/>
      </p:bgPr>
    </p:bg>
    <p:spTree>
      <p:nvGrpSpPr>
        <p:cNvPr id="1" name="Shape 189"/>
        <p:cNvGrpSpPr/>
        <p:nvPr/>
      </p:nvGrpSpPr>
      <p:grpSpPr>
        <a:xfrm>
          <a:off x="0" y="0"/>
          <a:ext cx="0" cy="0"/>
          <a:chOff x="0" y="0"/>
          <a:chExt cx="0" cy="0"/>
        </a:xfrm>
      </p:grpSpPr>
      <p:sp>
        <p:nvSpPr>
          <p:cNvPr id="190" name="Google Shape;190;p28"/>
          <p:cNvSpPr txBox="1">
            <a:spLocks noGrp="1"/>
          </p:cNvSpPr>
          <p:nvPr>
            <p:ph type="ctrTitle"/>
          </p:nvPr>
        </p:nvSpPr>
        <p:spPr>
          <a:xfrm>
            <a:off x="2674050" y="487875"/>
            <a:ext cx="5760000" cy="707700"/>
          </a:xfrm>
          <a:prstGeom prst="rect">
            <a:avLst/>
          </a:prstGeom>
          <a:noFill/>
          <a:ln>
            <a:noFill/>
          </a:ln>
        </p:spPr>
        <p:txBody>
          <a:bodyPr spcFirstLastPara="1" wrap="square" lIns="68575" tIns="34275" rIns="68575" bIns="34275" anchor="ctr" anchorCtr="0">
            <a:noAutofit/>
          </a:bodyPr>
          <a:lstStyle/>
          <a:p>
            <a:pPr marL="0" lvl="0" indent="0" algn="l" rtl="0">
              <a:lnSpc>
                <a:spcPct val="90000"/>
              </a:lnSpc>
              <a:spcBef>
                <a:spcPts val="0"/>
              </a:spcBef>
              <a:spcAft>
                <a:spcPts val="0"/>
              </a:spcAft>
              <a:buNone/>
            </a:pPr>
            <a:r>
              <a:rPr lang="ru" sz="1300">
                <a:solidFill>
                  <a:srgbClr val="000000"/>
                </a:solidFill>
                <a:latin typeface="Oswald"/>
                <a:ea typeface="Oswald"/>
                <a:cs typeface="Oswald"/>
                <a:sym typeface="Oswald"/>
              </a:rPr>
              <a:t>ОБЕСПЕЧЕНИЕ БЕСПЛАТНЫМ ПРОЕЗДОМ ОДИН РАЗ В ГОД К МЕСТУ ЖИТЕЛЬСТВА И ОБРАТНО К МЕСТУ УЧЕБЫ (ВЫДАЧА БИЛЕТОВ)</a:t>
            </a:r>
            <a:endParaRPr sz="1200">
              <a:solidFill>
                <a:srgbClr val="000000"/>
              </a:solidFill>
              <a:latin typeface="Montserrat"/>
              <a:ea typeface="Montserrat"/>
              <a:cs typeface="Montserrat"/>
              <a:sym typeface="Montserrat"/>
            </a:endParaRPr>
          </a:p>
        </p:txBody>
      </p:sp>
      <p:sp>
        <p:nvSpPr>
          <p:cNvPr id="191" name="Google Shape;191;p28"/>
          <p:cNvSpPr txBox="1"/>
          <p:nvPr/>
        </p:nvSpPr>
        <p:spPr>
          <a:xfrm>
            <a:off x="747150" y="487600"/>
            <a:ext cx="1926900" cy="7077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r>
              <a:rPr lang="ru" sz="1500" b="1">
                <a:latin typeface="Oswald"/>
                <a:ea typeface="Oswald"/>
                <a:cs typeface="Oswald"/>
                <a:sym typeface="Oswald"/>
              </a:rPr>
              <a:t>КОД МЕРЫ 0563</a:t>
            </a:r>
            <a:endParaRPr sz="1500" b="1">
              <a:latin typeface="Oswald"/>
              <a:ea typeface="Oswald"/>
              <a:cs typeface="Oswald"/>
              <a:sym typeface="Oswald"/>
            </a:endParaRPr>
          </a:p>
        </p:txBody>
      </p:sp>
      <p:graphicFrame>
        <p:nvGraphicFramePr>
          <p:cNvPr id="192" name="Google Shape;192;p28"/>
          <p:cNvGraphicFramePr/>
          <p:nvPr>
            <p:extLst>
              <p:ext uri="{D42A27DB-BD31-4B8C-83A1-F6EECF244321}">
                <p14:modId xmlns:p14="http://schemas.microsoft.com/office/powerpoint/2010/main" val="1652205864"/>
              </p:ext>
            </p:extLst>
          </p:nvPr>
        </p:nvGraphicFramePr>
        <p:xfrm>
          <a:off x="324888" y="1271769"/>
          <a:ext cx="8494225" cy="3247221"/>
        </p:xfrm>
        <a:graphic>
          <a:graphicData uri="http://schemas.openxmlformats.org/drawingml/2006/table">
            <a:tbl>
              <a:tblPr>
                <a:noFill/>
                <a:tableStyleId>{BF4A3D39-4975-46BA-BE83-8B02B6239DEE}</a:tableStyleId>
              </a:tblPr>
              <a:tblGrid>
                <a:gridCol w="4851675">
                  <a:extLst>
                    <a:ext uri="{9D8B030D-6E8A-4147-A177-3AD203B41FA5}">
                      <a16:colId xmlns:a16="http://schemas.microsoft.com/office/drawing/2014/main" xmlns="" val="20000"/>
                    </a:ext>
                  </a:extLst>
                </a:gridCol>
                <a:gridCol w="3642550">
                  <a:extLst>
                    <a:ext uri="{9D8B030D-6E8A-4147-A177-3AD203B41FA5}">
                      <a16:colId xmlns:a16="http://schemas.microsoft.com/office/drawing/2014/main" xmlns="" val="20001"/>
                    </a:ext>
                  </a:extLst>
                </a:gridCol>
              </a:tblGrid>
              <a:tr h="545534">
                <a:tc>
                  <a:txBody>
                    <a:bodyPr/>
                    <a:lstStyle/>
                    <a:p>
                      <a:pPr marL="0" lvl="0" indent="0" algn="l" rtl="0">
                        <a:spcBef>
                          <a:spcPts val="0"/>
                        </a:spcBef>
                        <a:spcAft>
                          <a:spcPts val="0"/>
                        </a:spcAft>
                        <a:buNone/>
                      </a:pPr>
                      <a:r>
                        <a:rPr lang="ru-RU" sz="1200" b="1" dirty="0">
                          <a:latin typeface="Oswald"/>
                          <a:ea typeface="Oswald"/>
                          <a:cs typeface="Oswald"/>
                          <a:sym typeface="Oswald"/>
                        </a:rPr>
                        <a:t>Категория получателей (в соответствии с НПА Свердловской области)</a:t>
                      </a:r>
                      <a:endParaRPr sz="1200" b="1" dirty="0">
                        <a:latin typeface="Oswald"/>
                        <a:ea typeface="Oswald"/>
                        <a:cs typeface="Oswald"/>
                        <a:sym typeface="Oswald"/>
                      </a:endParaRPr>
                    </a:p>
                  </a:txBody>
                  <a:tcPr marL="91425" marR="91425" marT="91425" marB="91425"/>
                </a:tc>
                <a:tc>
                  <a:txBody>
                    <a:bodyPr/>
                    <a:lstStyle/>
                    <a:p>
                      <a:pPr marL="0" lvl="0" indent="0" algn="l" rtl="0">
                        <a:spcBef>
                          <a:spcPts val="0"/>
                        </a:spcBef>
                        <a:spcAft>
                          <a:spcPts val="0"/>
                        </a:spcAft>
                        <a:buNone/>
                      </a:pPr>
                      <a:r>
                        <a:rPr lang="ru" sz="1200" b="1">
                          <a:latin typeface="Oswald"/>
                          <a:ea typeface="Oswald"/>
                          <a:cs typeface="Oswald"/>
                          <a:sym typeface="Oswald"/>
                        </a:rPr>
                        <a:t>Порядок получения</a:t>
                      </a:r>
                      <a:endParaRPr sz="1200" b="1">
                        <a:latin typeface="Oswald"/>
                        <a:ea typeface="Oswald"/>
                        <a:cs typeface="Oswald"/>
                        <a:sym typeface="Oswald"/>
                      </a:endParaRPr>
                    </a:p>
                  </a:txBody>
                  <a:tcPr marL="91425" marR="91425" marT="91425" marB="91425"/>
                </a:tc>
                <a:extLst>
                  <a:ext uri="{0D108BD9-81ED-4DB2-BD59-A6C34878D82A}">
                    <a16:rowId xmlns:a16="http://schemas.microsoft.com/office/drawing/2014/main" xmlns="" val="10000"/>
                  </a:ext>
                </a:extLst>
              </a:tr>
              <a:tr h="1099183">
                <a:tc>
                  <a:txBody>
                    <a:bodyPr/>
                    <a:lstStyle/>
                    <a:p>
                      <a:pPr marL="179999" marR="0" lvl="0" indent="-159424" algn="l" defTabSz="342900" rtl="0" eaLnBrk="1" fontAlgn="auto" latinLnBrk="0" hangingPunct="1">
                        <a:lnSpc>
                          <a:spcPct val="100000"/>
                        </a:lnSpc>
                        <a:spcBef>
                          <a:spcPts val="0"/>
                        </a:spcBef>
                        <a:spcAft>
                          <a:spcPts val="0"/>
                        </a:spcAft>
                        <a:buClrTx/>
                        <a:buSzPts val="1150"/>
                        <a:buFont typeface="Oswald"/>
                        <a:buChar char="●"/>
                        <a:tabLst/>
                        <a:defRPr/>
                      </a:pPr>
                      <a:r>
                        <a:rPr lang="ru-RU" sz="1200" dirty="0">
                          <a:solidFill>
                            <a:schemeClr val="tx1"/>
                          </a:solidFill>
                          <a:latin typeface="Oswald"/>
                          <a:ea typeface="Oswald"/>
                          <a:cs typeface="Oswald"/>
                          <a:sym typeface="Oswald"/>
                        </a:rPr>
                        <a:t>Лица в возрасте от 18 лет до 23 лет, у которых в период их обучения по основным профессиональным</a:t>
                      </a:r>
                      <a:r>
                        <a:rPr lang="ru-RU" sz="1200" baseline="0" dirty="0">
                          <a:solidFill>
                            <a:schemeClr val="tx1"/>
                          </a:solidFill>
                          <a:latin typeface="Oswald"/>
                          <a:ea typeface="Oswald"/>
                          <a:cs typeface="Oswald"/>
                          <a:sym typeface="Oswald"/>
                        </a:rPr>
                        <a:t> образовательным программам и (или)</a:t>
                      </a:r>
                      <a:r>
                        <a:rPr lang="ru-RU" sz="1200" dirty="0">
                          <a:solidFill>
                            <a:schemeClr val="tx1"/>
                          </a:solidFill>
                          <a:latin typeface="Oswald"/>
                          <a:ea typeface="Oswald"/>
                          <a:cs typeface="Oswald"/>
                          <a:sym typeface="Oswald"/>
                        </a:rPr>
                        <a:t>  по программам</a:t>
                      </a:r>
                      <a:r>
                        <a:rPr lang="ru-RU" sz="1200" baseline="0" dirty="0">
                          <a:solidFill>
                            <a:schemeClr val="tx1"/>
                          </a:solidFill>
                          <a:latin typeface="Oswald"/>
                          <a:ea typeface="Oswald"/>
                          <a:cs typeface="Oswald"/>
                          <a:sym typeface="Oswald"/>
                        </a:rPr>
                        <a:t> профессиональной подготовки по профессиям  рабочих, должностям служащих умерли оба родителя или единственный родитель</a:t>
                      </a:r>
                      <a:endParaRPr sz="1150" dirty="0">
                        <a:solidFill>
                          <a:schemeClr val="tx1"/>
                        </a:solidFill>
                        <a:latin typeface="Oswald"/>
                        <a:ea typeface="Oswald"/>
                        <a:cs typeface="Oswald"/>
                        <a:sym typeface="Oswald"/>
                      </a:endParaRPr>
                    </a:p>
                  </a:txBody>
                  <a:tcPr marL="91425" marR="91425" marT="91425" marB="91425"/>
                </a:tc>
                <a:tc rowSpan="4">
                  <a:txBody>
                    <a:bodyPr/>
                    <a:lstStyle/>
                    <a:p>
                      <a:pPr marL="179999" lvl="0" indent="-158750" algn="l" rtl="0">
                        <a:spcBef>
                          <a:spcPts val="0"/>
                        </a:spcBef>
                        <a:spcAft>
                          <a:spcPts val="0"/>
                        </a:spcAft>
                        <a:buSzPts val="1150"/>
                        <a:buFont typeface="Oswald"/>
                        <a:buChar char="●"/>
                      </a:pPr>
                      <a:r>
                        <a:rPr lang="ru" sz="1150" dirty="0">
                          <a:latin typeface="Oswald"/>
                          <a:ea typeface="Oswald"/>
                          <a:cs typeface="Oswald"/>
                          <a:sym typeface="Oswald"/>
                        </a:rPr>
                        <a:t>Подача заявления руководителю образовательной организации</a:t>
                      </a:r>
                      <a:endParaRPr sz="1150" dirty="0">
                        <a:solidFill>
                          <a:srgbClr val="FF0000"/>
                        </a:solidFill>
                        <a:latin typeface="Oswald"/>
                        <a:ea typeface="Oswald"/>
                        <a:cs typeface="Oswald"/>
                        <a:sym typeface="Oswald"/>
                      </a:endParaRPr>
                    </a:p>
                    <a:p>
                      <a:pPr marL="179999" lvl="0" indent="-158750" algn="l" rtl="0">
                        <a:spcBef>
                          <a:spcPts val="0"/>
                        </a:spcBef>
                        <a:spcAft>
                          <a:spcPts val="0"/>
                        </a:spcAft>
                        <a:buClr>
                          <a:schemeClr val="dk2"/>
                        </a:buClr>
                        <a:buSzPts val="1150"/>
                        <a:buFont typeface="Oswald"/>
                        <a:buChar char="●"/>
                      </a:pPr>
                      <a:r>
                        <a:rPr lang="ru" sz="1150" dirty="0">
                          <a:solidFill>
                            <a:schemeClr val="tx1"/>
                          </a:solidFill>
                          <a:latin typeface="Oswald"/>
                          <a:ea typeface="Oswald"/>
                          <a:cs typeface="Oswald"/>
                          <a:sym typeface="Oswald"/>
                        </a:rPr>
                        <a:t>Копия свидетельства о рождении ребенка</a:t>
                      </a:r>
                      <a:endParaRPr sz="1150" dirty="0">
                        <a:solidFill>
                          <a:schemeClr val="tx1"/>
                        </a:solidFill>
                        <a:latin typeface="Oswald"/>
                        <a:ea typeface="Oswald"/>
                        <a:cs typeface="Oswald"/>
                        <a:sym typeface="Oswald"/>
                      </a:endParaRPr>
                    </a:p>
                    <a:p>
                      <a:pPr marL="179999" lvl="0" indent="-158750" algn="l" rtl="0">
                        <a:spcBef>
                          <a:spcPts val="0"/>
                        </a:spcBef>
                        <a:spcAft>
                          <a:spcPts val="0"/>
                        </a:spcAft>
                        <a:buClr>
                          <a:schemeClr val="dk2"/>
                        </a:buClr>
                        <a:buSzPts val="1150"/>
                        <a:buFont typeface="Oswald"/>
                        <a:buChar char="●"/>
                      </a:pPr>
                      <a:r>
                        <a:rPr lang="ru" sz="1150" dirty="0">
                          <a:solidFill>
                            <a:schemeClr val="tx1"/>
                          </a:solidFill>
                          <a:latin typeface="Oswald"/>
                          <a:ea typeface="Oswald"/>
                          <a:cs typeface="Oswald"/>
                          <a:sym typeface="Oswald"/>
                        </a:rPr>
                        <a:t>Паспорт или иной документ удостоверяющий личность законного представителя</a:t>
                      </a:r>
                      <a:endParaRPr sz="1150" dirty="0">
                        <a:solidFill>
                          <a:schemeClr val="tx1"/>
                        </a:solidFill>
                        <a:latin typeface="Oswald"/>
                        <a:ea typeface="Oswald"/>
                        <a:cs typeface="Oswald"/>
                        <a:sym typeface="Oswald"/>
                      </a:endParaRPr>
                    </a:p>
                  </a:txBody>
                  <a:tcPr marL="91425" marR="91425" marT="91425" marB="91425"/>
                </a:tc>
                <a:extLst>
                  <a:ext uri="{0D108BD9-81ED-4DB2-BD59-A6C34878D82A}">
                    <a16:rowId xmlns:a16="http://schemas.microsoft.com/office/drawing/2014/main" xmlns="" val="10001"/>
                  </a:ext>
                </a:extLst>
              </a:tr>
              <a:tr h="534168">
                <a:tc>
                  <a:txBody>
                    <a:bodyPr/>
                    <a:lstStyle/>
                    <a:p>
                      <a:pPr marL="179999" lvl="0" indent="-159424" algn="l" rtl="0">
                        <a:spcBef>
                          <a:spcPts val="0"/>
                        </a:spcBef>
                        <a:spcAft>
                          <a:spcPts val="0"/>
                        </a:spcAft>
                        <a:buSzPts val="1150"/>
                        <a:buFont typeface="Oswald"/>
                        <a:buChar char="●"/>
                      </a:pPr>
                      <a:r>
                        <a:rPr lang="ru" sz="1150">
                          <a:latin typeface="Oswald"/>
                          <a:ea typeface="Oswald"/>
                          <a:cs typeface="Oswald"/>
                          <a:sym typeface="Oswald"/>
                        </a:rPr>
                        <a:t>Дети-сироты</a:t>
                      </a:r>
                      <a:endParaRPr sz="1150">
                        <a:latin typeface="Oswald"/>
                        <a:ea typeface="Oswald"/>
                        <a:cs typeface="Oswald"/>
                        <a:sym typeface="Oswald"/>
                      </a:endParaRPr>
                    </a:p>
                  </a:txBody>
                  <a:tcPr marL="91425" marR="91425" marT="91425" marB="91425"/>
                </a:tc>
                <a:tc vMerge="1">
                  <a:txBody>
                    <a:bodyPr/>
                    <a:lstStyle/>
                    <a:p>
                      <a:endParaRPr lang="ru-RU"/>
                    </a:p>
                  </a:txBody>
                  <a:tcPr/>
                </a:tc>
                <a:extLst>
                  <a:ext uri="{0D108BD9-81ED-4DB2-BD59-A6C34878D82A}">
                    <a16:rowId xmlns:a16="http://schemas.microsoft.com/office/drawing/2014/main" xmlns="" val="10002"/>
                  </a:ext>
                </a:extLst>
              </a:tr>
              <a:tr h="534168">
                <a:tc>
                  <a:txBody>
                    <a:bodyPr/>
                    <a:lstStyle/>
                    <a:p>
                      <a:pPr marL="179999" lvl="0" indent="-159424" algn="l" rtl="0">
                        <a:spcBef>
                          <a:spcPts val="0"/>
                        </a:spcBef>
                        <a:spcAft>
                          <a:spcPts val="0"/>
                        </a:spcAft>
                        <a:buSzPts val="1150"/>
                        <a:buFont typeface="Oswald"/>
                        <a:buChar char="●"/>
                      </a:pPr>
                      <a:r>
                        <a:rPr lang="ru" sz="1150">
                          <a:latin typeface="Oswald"/>
                          <a:ea typeface="Oswald"/>
                          <a:cs typeface="Oswald"/>
                          <a:sym typeface="Oswald"/>
                        </a:rPr>
                        <a:t>Дети, оставшиеся без попечения родителей</a:t>
                      </a:r>
                      <a:endParaRPr sz="1150">
                        <a:latin typeface="Oswald"/>
                        <a:ea typeface="Oswald"/>
                        <a:cs typeface="Oswald"/>
                        <a:sym typeface="Oswald"/>
                      </a:endParaRPr>
                    </a:p>
                  </a:txBody>
                  <a:tcPr marL="91425" marR="91425" marT="91425" marB="91425"/>
                </a:tc>
                <a:tc vMerge="1">
                  <a:txBody>
                    <a:bodyPr/>
                    <a:lstStyle/>
                    <a:p>
                      <a:endParaRPr lang="ru-RU"/>
                    </a:p>
                  </a:txBody>
                  <a:tcPr/>
                </a:tc>
                <a:extLst>
                  <a:ext uri="{0D108BD9-81ED-4DB2-BD59-A6C34878D82A}">
                    <a16:rowId xmlns:a16="http://schemas.microsoft.com/office/drawing/2014/main" xmlns="" val="10003"/>
                  </a:ext>
                </a:extLst>
              </a:tr>
              <a:tr h="534168">
                <a:tc>
                  <a:txBody>
                    <a:bodyPr/>
                    <a:lstStyle/>
                    <a:p>
                      <a:pPr marL="179999" lvl="0" indent="-159424" algn="l" rtl="0">
                        <a:spcBef>
                          <a:spcPts val="0"/>
                        </a:spcBef>
                        <a:spcAft>
                          <a:spcPts val="0"/>
                        </a:spcAft>
                        <a:buSzPts val="1150"/>
                        <a:buFont typeface="Oswald"/>
                        <a:buChar char="●"/>
                      </a:pPr>
                      <a:r>
                        <a:rPr lang="ru" sz="1150" dirty="0">
                          <a:latin typeface="Oswald"/>
                          <a:ea typeface="Oswald"/>
                          <a:cs typeface="Oswald"/>
                          <a:sym typeface="Oswald"/>
                        </a:rPr>
                        <a:t>Лица из числа детей-сирот и детей, оставшихся без попечения родителей</a:t>
                      </a:r>
                      <a:endParaRPr sz="1150" dirty="0">
                        <a:latin typeface="Oswald"/>
                        <a:ea typeface="Oswald"/>
                        <a:cs typeface="Oswald"/>
                        <a:sym typeface="Oswald"/>
                      </a:endParaRPr>
                    </a:p>
                  </a:txBody>
                  <a:tcPr marL="91425" marR="91425" marT="91425" marB="91425"/>
                </a:tc>
                <a:tc vMerge="1">
                  <a:txBody>
                    <a:bodyPr/>
                    <a:lstStyle/>
                    <a:p>
                      <a:endParaRPr lang="ru-RU"/>
                    </a:p>
                  </a:txBody>
                  <a:tcPr/>
                </a:tc>
                <a:extLst>
                  <a:ext uri="{0D108BD9-81ED-4DB2-BD59-A6C34878D82A}">
                    <a16:rowId xmlns:a16="http://schemas.microsoft.com/office/drawing/2014/main" xmlns="" val="10004"/>
                  </a:ext>
                </a:extLst>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a:gsLst>
            <a:gs pos="0">
              <a:srgbClr val="DADFE4"/>
            </a:gs>
            <a:gs pos="100000">
              <a:srgbClr val="F3F3F3"/>
            </a:gs>
          </a:gsLst>
          <a:lin ang="5400012" scaled="0"/>
        </a:gradFill>
        <a:effectLst/>
      </p:bgPr>
    </p:bg>
    <p:spTree>
      <p:nvGrpSpPr>
        <p:cNvPr id="1" name="Shape 196"/>
        <p:cNvGrpSpPr/>
        <p:nvPr/>
      </p:nvGrpSpPr>
      <p:grpSpPr>
        <a:xfrm>
          <a:off x="0" y="0"/>
          <a:ext cx="0" cy="0"/>
          <a:chOff x="0" y="0"/>
          <a:chExt cx="0" cy="0"/>
        </a:xfrm>
      </p:grpSpPr>
      <p:sp>
        <p:nvSpPr>
          <p:cNvPr id="197" name="Google Shape;197;p29"/>
          <p:cNvSpPr txBox="1">
            <a:spLocks noGrp="1"/>
          </p:cNvSpPr>
          <p:nvPr>
            <p:ph type="ctrTitle"/>
          </p:nvPr>
        </p:nvSpPr>
        <p:spPr>
          <a:xfrm>
            <a:off x="2674050" y="487875"/>
            <a:ext cx="5760000" cy="707700"/>
          </a:xfrm>
          <a:prstGeom prst="rect">
            <a:avLst/>
          </a:prstGeom>
          <a:noFill/>
          <a:ln>
            <a:noFill/>
          </a:ln>
        </p:spPr>
        <p:txBody>
          <a:bodyPr spcFirstLastPara="1" wrap="square" lIns="68575" tIns="34275" rIns="68575" bIns="34275" anchor="ctr" anchorCtr="0">
            <a:noAutofit/>
          </a:bodyPr>
          <a:lstStyle/>
          <a:p>
            <a:pPr marL="0" lvl="0" indent="0" algn="l" rtl="0">
              <a:lnSpc>
                <a:spcPct val="90000"/>
              </a:lnSpc>
              <a:spcBef>
                <a:spcPts val="0"/>
              </a:spcBef>
              <a:spcAft>
                <a:spcPts val="0"/>
              </a:spcAft>
              <a:buNone/>
            </a:pPr>
            <a:r>
              <a:rPr lang="ru" sz="1200">
                <a:solidFill>
                  <a:srgbClr val="000000"/>
                </a:solidFill>
                <a:latin typeface="Oswald"/>
                <a:ea typeface="Oswald"/>
                <a:cs typeface="Oswald"/>
                <a:sym typeface="Oswald"/>
              </a:rPr>
              <a:t>ДЕНЕЖНАЯ КОМПЕНСАЦИЯ НА ОБЕСПЕЧЕНИЕ БЕСПЛАТНЫМ ДВУХРАЗОВЫМ ПИТАНИЕМ (ЗАВТРАК И ОБЕД) ОБУЧАЮЩИХСЯ С ОГРАНИЧЕННЫМИ ВОЗМОЖНОСТЯМИ ЗДОРОВЬЯ, В ТОМ ЧИСЛЕ ДЕТЕЙ-ИНВАЛИДОВ, ОСВАИВАЮЩИХ ОСНОВНЫЕ ОБЩЕОБРАЗОВАТЕЛЬНЫЕ ПРОГРАММЫ НА ДОМУ</a:t>
            </a:r>
            <a:endParaRPr sz="1200">
              <a:solidFill>
                <a:srgbClr val="000000"/>
              </a:solidFill>
              <a:latin typeface="Montserrat"/>
              <a:ea typeface="Montserrat"/>
              <a:cs typeface="Montserrat"/>
              <a:sym typeface="Montserrat"/>
            </a:endParaRPr>
          </a:p>
        </p:txBody>
      </p:sp>
      <p:sp>
        <p:nvSpPr>
          <p:cNvPr id="198" name="Google Shape;198;p29"/>
          <p:cNvSpPr/>
          <p:nvPr/>
        </p:nvSpPr>
        <p:spPr>
          <a:xfrm>
            <a:off x="534800" y="1234750"/>
            <a:ext cx="8053500" cy="3688500"/>
          </a:xfrm>
          <a:prstGeom prst="rect">
            <a:avLst/>
          </a:prstGeom>
          <a:noFill/>
          <a:ln>
            <a:noFill/>
          </a:ln>
        </p:spPr>
        <p:txBody>
          <a:bodyPr spcFirstLastPara="1" wrap="square" lIns="68575" tIns="34275" rIns="68575" bIns="34275" anchor="t" anchorCtr="0">
            <a:noAutofit/>
          </a:bodyPr>
          <a:lstStyle/>
          <a:p>
            <a:pPr marL="0" marR="0" lvl="0" indent="0" algn="ctr" rtl="0">
              <a:spcBef>
                <a:spcPts val="0"/>
              </a:spcBef>
              <a:spcAft>
                <a:spcPts val="0"/>
              </a:spcAft>
              <a:buNone/>
            </a:pPr>
            <a:endParaRPr b="1" dirty="0">
              <a:solidFill>
                <a:srgbClr val="434343"/>
              </a:solidFill>
              <a:latin typeface="Oswald"/>
              <a:ea typeface="Oswald"/>
              <a:cs typeface="Oswald"/>
              <a:sym typeface="Oswald"/>
            </a:endParaRPr>
          </a:p>
          <a:p>
            <a:pPr marL="0" marR="0" lvl="0" indent="0" algn="ctr" rtl="0">
              <a:spcBef>
                <a:spcPts val="0"/>
              </a:spcBef>
              <a:spcAft>
                <a:spcPts val="0"/>
              </a:spcAft>
              <a:buNone/>
            </a:pPr>
            <a:r>
              <a:rPr lang="ru" b="1" dirty="0">
                <a:solidFill>
                  <a:schemeClr val="tx1"/>
                </a:solidFill>
                <a:latin typeface="Oswald"/>
                <a:ea typeface="Oswald"/>
                <a:cs typeface="Oswald"/>
                <a:sym typeface="Oswald"/>
              </a:rPr>
              <a:t>Нормативные основания</a:t>
            </a:r>
            <a:endParaRPr b="1" dirty="0">
              <a:solidFill>
                <a:schemeClr val="tx1"/>
              </a:solidFill>
              <a:latin typeface="Oswald"/>
              <a:ea typeface="Oswald"/>
              <a:cs typeface="Oswald"/>
              <a:sym typeface="Oswald"/>
            </a:endParaRPr>
          </a:p>
          <a:p>
            <a:pPr marL="457200" marR="0" lvl="0" indent="0" algn="ctr" rtl="0">
              <a:spcBef>
                <a:spcPts val="0"/>
              </a:spcBef>
              <a:spcAft>
                <a:spcPts val="0"/>
              </a:spcAft>
              <a:buNone/>
            </a:pPr>
            <a:endParaRPr b="1" dirty="0">
              <a:solidFill>
                <a:schemeClr val="tx1"/>
              </a:solidFill>
              <a:latin typeface="Oswald"/>
              <a:ea typeface="Oswald"/>
              <a:cs typeface="Oswald"/>
              <a:sym typeface="Oswald"/>
            </a:endParaRPr>
          </a:p>
          <a:p>
            <a:pPr marL="457200" lvl="0" indent="-317500" algn="just">
              <a:buClr>
                <a:schemeClr val="dk2"/>
              </a:buClr>
              <a:buSzPts val="1400"/>
              <a:buFont typeface="Oswald"/>
              <a:buChar char="●"/>
            </a:pPr>
            <a:r>
              <a:rPr lang="ru" sz="1300" dirty="0">
                <a:solidFill>
                  <a:schemeClr val="tx1"/>
                </a:solidFill>
                <a:latin typeface="Oswald"/>
                <a:ea typeface="Oswald"/>
                <a:cs typeface="Oswald"/>
                <a:sym typeface="Oswald"/>
              </a:rPr>
              <a:t>Постановление Правительства Свердловской области от 23.04.2020 № 270-ПП «Об утверждении Порядка предоставления денежной компенсации на обеспечение бесплатным двухразовым питанием (завтрак и обед) обучающихся с ограниченными возможностями здоровья, в том числе детей-инвалидов, осваивающих основные общеобразовательные программы на дому»</a:t>
            </a:r>
            <a:endParaRPr sz="1300" dirty="0">
              <a:solidFill>
                <a:schemeClr val="tx1"/>
              </a:solidFill>
              <a:latin typeface="Oswald"/>
              <a:ea typeface="Oswald"/>
              <a:cs typeface="Oswald"/>
              <a:sym typeface="Oswald"/>
            </a:endParaRPr>
          </a:p>
          <a:p>
            <a:pPr marL="914400" marR="0" lvl="0" indent="0" algn="just" rtl="0">
              <a:spcBef>
                <a:spcPts val="0"/>
              </a:spcBef>
              <a:spcAft>
                <a:spcPts val="0"/>
              </a:spcAft>
              <a:buNone/>
            </a:pPr>
            <a:endParaRPr sz="1300" dirty="0">
              <a:solidFill>
                <a:schemeClr val="tx1"/>
              </a:solidFill>
              <a:latin typeface="Oswald"/>
              <a:ea typeface="Oswald"/>
              <a:cs typeface="Oswald"/>
              <a:sym typeface="Oswald"/>
            </a:endParaRPr>
          </a:p>
          <a:p>
            <a:pPr marL="0" lvl="0" indent="0" algn="ctr" rtl="0">
              <a:spcBef>
                <a:spcPts val="0"/>
              </a:spcBef>
              <a:spcAft>
                <a:spcPts val="0"/>
              </a:spcAft>
              <a:buNone/>
            </a:pPr>
            <a:r>
              <a:rPr lang="ru" sz="1300" b="1" dirty="0">
                <a:solidFill>
                  <a:schemeClr val="tx1"/>
                </a:solidFill>
                <a:latin typeface="Oswald"/>
                <a:ea typeface="Oswald"/>
                <a:cs typeface="Oswald"/>
                <a:sym typeface="Oswald"/>
              </a:rPr>
              <a:t>Форма предоставления - денежная</a:t>
            </a:r>
            <a:endParaRPr sz="1300" b="1" dirty="0">
              <a:solidFill>
                <a:schemeClr val="tx1"/>
              </a:solidFill>
              <a:latin typeface="Oswald"/>
              <a:ea typeface="Oswald"/>
              <a:cs typeface="Oswald"/>
              <a:sym typeface="Oswald"/>
            </a:endParaRPr>
          </a:p>
          <a:p>
            <a:pPr marL="457200" lvl="0" indent="0" algn="ctr" rtl="0">
              <a:spcBef>
                <a:spcPts val="0"/>
              </a:spcBef>
              <a:spcAft>
                <a:spcPts val="0"/>
              </a:spcAft>
              <a:buNone/>
            </a:pPr>
            <a:endParaRPr sz="1300" b="1" dirty="0">
              <a:solidFill>
                <a:schemeClr val="tx1"/>
              </a:solidFill>
              <a:latin typeface="Oswald"/>
              <a:ea typeface="Oswald"/>
              <a:cs typeface="Oswald"/>
              <a:sym typeface="Oswald"/>
            </a:endParaRPr>
          </a:p>
          <a:p>
            <a:pPr marL="457200" marR="0" lvl="0" indent="-317500" algn="just" rtl="0">
              <a:spcBef>
                <a:spcPts val="0"/>
              </a:spcBef>
              <a:spcAft>
                <a:spcPts val="0"/>
              </a:spcAft>
              <a:buClr>
                <a:schemeClr val="dk2"/>
              </a:buClr>
              <a:buSzPts val="1400"/>
              <a:buFont typeface="Oswald"/>
              <a:buChar char="●"/>
            </a:pPr>
            <a:r>
              <a:rPr lang="ru" sz="1300" dirty="0">
                <a:solidFill>
                  <a:schemeClr val="tx1"/>
                </a:solidFill>
                <a:latin typeface="Oswald"/>
                <a:ea typeface="Oswald"/>
                <a:cs typeface="Oswald"/>
                <a:sym typeface="Oswald"/>
              </a:rPr>
              <a:t>Размер компенсации: </a:t>
            </a:r>
            <a:r>
              <a:rPr lang="ru" sz="1300" dirty="0" smtClean="0">
                <a:solidFill>
                  <a:schemeClr val="tx1"/>
                </a:solidFill>
                <a:latin typeface="Oswald"/>
                <a:ea typeface="Oswald"/>
                <a:cs typeface="Oswald"/>
                <a:sym typeface="Oswald"/>
              </a:rPr>
              <a:t>138,7 </a:t>
            </a:r>
            <a:r>
              <a:rPr lang="ru" sz="1300" dirty="0">
                <a:solidFill>
                  <a:schemeClr val="tx1"/>
                </a:solidFill>
                <a:latin typeface="Oswald"/>
                <a:ea typeface="Oswald"/>
                <a:cs typeface="Oswald"/>
                <a:sym typeface="Oswald"/>
              </a:rPr>
              <a:t>руб. (в учебные дни, по состоянию на </a:t>
            </a:r>
            <a:r>
              <a:rPr lang="ru" sz="1300" dirty="0" smtClean="0">
                <a:solidFill>
                  <a:schemeClr val="tx1"/>
                </a:solidFill>
                <a:latin typeface="Oswald"/>
                <a:ea typeface="Oswald"/>
                <a:cs typeface="Oswald"/>
                <a:sym typeface="Oswald"/>
              </a:rPr>
              <a:t>01.01.2024)</a:t>
            </a:r>
            <a:endParaRPr sz="1300" dirty="0">
              <a:solidFill>
                <a:schemeClr val="tx1"/>
              </a:solidFill>
              <a:latin typeface="Oswald"/>
              <a:ea typeface="Oswald"/>
              <a:cs typeface="Oswald"/>
              <a:sym typeface="Oswald"/>
            </a:endParaRPr>
          </a:p>
          <a:p>
            <a:pPr marL="914400" marR="0" lvl="0" indent="0" algn="just" rtl="0">
              <a:spcBef>
                <a:spcPts val="0"/>
              </a:spcBef>
              <a:spcAft>
                <a:spcPts val="0"/>
              </a:spcAft>
              <a:buNone/>
            </a:pPr>
            <a:endParaRPr sz="1300" dirty="0">
              <a:solidFill>
                <a:schemeClr val="tx1"/>
              </a:solidFill>
              <a:latin typeface="Oswald"/>
              <a:ea typeface="Oswald"/>
              <a:cs typeface="Oswald"/>
              <a:sym typeface="Oswald"/>
            </a:endParaRPr>
          </a:p>
          <a:p>
            <a:pPr marL="0" lvl="0" indent="0" algn="ctr" rtl="0">
              <a:spcBef>
                <a:spcPts val="0"/>
              </a:spcBef>
              <a:spcAft>
                <a:spcPts val="0"/>
              </a:spcAft>
              <a:buNone/>
            </a:pPr>
            <a:r>
              <a:rPr lang="ru" sz="1300" b="1" dirty="0">
                <a:solidFill>
                  <a:schemeClr val="tx1"/>
                </a:solidFill>
                <a:highlight>
                  <a:schemeClr val="lt2"/>
                </a:highlight>
                <a:latin typeface="Oswald"/>
                <a:ea typeface="Oswald"/>
                <a:cs typeface="Oswald"/>
                <a:sym typeface="Oswald"/>
              </a:rPr>
              <a:t>Периодичность выплаты</a:t>
            </a:r>
            <a:endParaRPr sz="1300" b="1" dirty="0">
              <a:solidFill>
                <a:schemeClr val="tx1"/>
              </a:solidFill>
              <a:highlight>
                <a:schemeClr val="lt2"/>
              </a:highlight>
              <a:latin typeface="Oswald"/>
              <a:ea typeface="Oswald"/>
              <a:cs typeface="Oswald"/>
              <a:sym typeface="Oswald"/>
            </a:endParaRPr>
          </a:p>
          <a:p>
            <a:pPr marL="914400" lvl="0" indent="0" algn="l" rtl="0">
              <a:spcBef>
                <a:spcPts val="0"/>
              </a:spcBef>
              <a:spcAft>
                <a:spcPts val="0"/>
              </a:spcAft>
              <a:buNone/>
            </a:pPr>
            <a:endParaRPr sz="1300" b="1" dirty="0">
              <a:solidFill>
                <a:schemeClr val="tx1"/>
              </a:solidFill>
              <a:highlight>
                <a:srgbClr val="FF0000"/>
              </a:highlight>
              <a:latin typeface="Oswald"/>
              <a:ea typeface="Oswald"/>
              <a:cs typeface="Oswald"/>
              <a:sym typeface="Oswald"/>
            </a:endParaRPr>
          </a:p>
          <a:p>
            <a:pPr marL="457200" lvl="0" indent="-317500" algn="l" rtl="0">
              <a:spcBef>
                <a:spcPts val="0"/>
              </a:spcBef>
              <a:spcAft>
                <a:spcPts val="0"/>
              </a:spcAft>
              <a:buClr>
                <a:schemeClr val="dk2"/>
              </a:buClr>
              <a:buSzPts val="1400"/>
              <a:buFont typeface="Oswald"/>
              <a:buChar char="●"/>
            </a:pPr>
            <a:r>
              <a:rPr lang="ru" sz="1300" dirty="0">
                <a:solidFill>
                  <a:schemeClr val="tx1"/>
                </a:solidFill>
                <a:latin typeface="Oswald"/>
                <a:ea typeface="Oswald"/>
                <a:cs typeface="Oswald"/>
                <a:sym typeface="Oswald"/>
              </a:rPr>
              <a:t>Ежемесячно</a:t>
            </a:r>
            <a:endParaRPr sz="1300" dirty="0">
              <a:solidFill>
                <a:schemeClr val="tx1"/>
              </a:solidFill>
              <a:highlight>
                <a:srgbClr val="FF0000"/>
              </a:highlight>
              <a:latin typeface="Oswald"/>
              <a:ea typeface="Oswald"/>
              <a:cs typeface="Oswald"/>
              <a:sym typeface="Oswald"/>
            </a:endParaRPr>
          </a:p>
        </p:txBody>
      </p:sp>
      <p:sp>
        <p:nvSpPr>
          <p:cNvPr id="199" name="Google Shape;199;p29"/>
          <p:cNvSpPr txBox="1"/>
          <p:nvPr/>
        </p:nvSpPr>
        <p:spPr>
          <a:xfrm>
            <a:off x="747150" y="487600"/>
            <a:ext cx="1926900" cy="7077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r>
              <a:rPr lang="ru" sz="1500" b="1">
                <a:latin typeface="Oswald"/>
                <a:ea typeface="Oswald"/>
                <a:cs typeface="Oswald"/>
                <a:sym typeface="Oswald"/>
              </a:rPr>
              <a:t>КОД МЕРЫ 0583</a:t>
            </a:r>
            <a:endParaRPr sz="1500" b="1">
              <a:latin typeface="Oswald"/>
              <a:ea typeface="Oswald"/>
              <a:cs typeface="Oswald"/>
              <a:sym typeface="Oswald"/>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gradFill>
          <a:gsLst>
            <a:gs pos="0">
              <a:srgbClr val="DADFE4"/>
            </a:gs>
            <a:gs pos="100000">
              <a:srgbClr val="F3F3F3"/>
            </a:gs>
          </a:gsLst>
          <a:lin ang="5400012" scaled="0"/>
        </a:gradFill>
        <a:effectLst/>
      </p:bgPr>
    </p:bg>
    <p:spTree>
      <p:nvGrpSpPr>
        <p:cNvPr id="1" name="Shape 203"/>
        <p:cNvGrpSpPr/>
        <p:nvPr/>
      </p:nvGrpSpPr>
      <p:grpSpPr>
        <a:xfrm>
          <a:off x="0" y="0"/>
          <a:ext cx="0" cy="0"/>
          <a:chOff x="0" y="0"/>
          <a:chExt cx="0" cy="0"/>
        </a:xfrm>
      </p:grpSpPr>
      <p:graphicFrame>
        <p:nvGraphicFramePr>
          <p:cNvPr id="204" name="Google Shape;204;p30"/>
          <p:cNvGraphicFramePr/>
          <p:nvPr/>
        </p:nvGraphicFramePr>
        <p:xfrm>
          <a:off x="324888" y="1271770"/>
          <a:ext cx="8494225" cy="2926020"/>
        </p:xfrm>
        <a:graphic>
          <a:graphicData uri="http://schemas.openxmlformats.org/drawingml/2006/table">
            <a:tbl>
              <a:tblPr>
                <a:noFill/>
                <a:tableStyleId>{BF4A3D39-4975-46BA-BE83-8B02B6239DEE}</a:tableStyleId>
              </a:tblPr>
              <a:tblGrid>
                <a:gridCol w="3953500">
                  <a:extLst>
                    <a:ext uri="{9D8B030D-6E8A-4147-A177-3AD203B41FA5}">
                      <a16:colId xmlns:a16="http://schemas.microsoft.com/office/drawing/2014/main" xmlns="" val="20000"/>
                    </a:ext>
                  </a:extLst>
                </a:gridCol>
                <a:gridCol w="4540725">
                  <a:extLst>
                    <a:ext uri="{9D8B030D-6E8A-4147-A177-3AD203B41FA5}">
                      <a16:colId xmlns:a16="http://schemas.microsoft.com/office/drawing/2014/main" xmlns="" val="20001"/>
                    </a:ext>
                  </a:extLst>
                </a:gridCol>
              </a:tblGrid>
              <a:tr h="0">
                <a:tc>
                  <a:txBody>
                    <a:bodyPr/>
                    <a:lstStyle/>
                    <a:p>
                      <a:pPr marL="0" lvl="0" indent="0" algn="l" rtl="0">
                        <a:spcBef>
                          <a:spcPts val="0"/>
                        </a:spcBef>
                        <a:spcAft>
                          <a:spcPts val="0"/>
                        </a:spcAft>
                        <a:buNone/>
                      </a:pPr>
                      <a:r>
                        <a:rPr lang="ru-RU" sz="1200" b="1" dirty="0">
                          <a:latin typeface="Oswald"/>
                          <a:ea typeface="Oswald"/>
                          <a:cs typeface="Oswald"/>
                          <a:sym typeface="Oswald"/>
                        </a:rPr>
                        <a:t>Категория получателей (в соответствии с НПА Свердловской области)</a:t>
                      </a:r>
                      <a:endParaRPr sz="1200" b="1" dirty="0">
                        <a:latin typeface="Oswald"/>
                        <a:ea typeface="Oswald"/>
                        <a:cs typeface="Oswald"/>
                        <a:sym typeface="Oswald"/>
                      </a:endParaRPr>
                    </a:p>
                  </a:txBody>
                  <a:tcPr marL="91425" marR="91425" marT="91425" marB="91425"/>
                </a:tc>
                <a:tc>
                  <a:txBody>
                    <a:bodyPr/>
                    <a:lstStyle/>
                    <a:p>
                      <a:pPr marL="0" lvl="0" indent="0" algn="l" rtl="0">
                        <a:spcBef>
                          <a:spcPts val="0"/>
                        </a:spcBef>
                        <a:spcAft>
                          <a:spcPts val="0"/>
                        </a:spcAft>
                        <a:buNone/>
                      </a:pPr>
                      <a:r>
                        <a:rPr lang="ru" sz="1200" b="1">
                          <a:latin typeface="Oswald"/>
                          <a:ea typeface="Oswald"/>
                          <a:cs typeface="Oswald"/>
                          <a:sym typeface="Oswald"/>
                        </a:rPr>
                        <a:t>Порядок получения</a:t>
                      </a:r>
                      <a:endParaRPr sz="1200" b="1">
                        <a:latin typeface="Oswald"/>
                        <a:ea typeface="Oswald"/>
                        <a:cs typeface="Oswald"/>
                        <a:sym typeface="Oswald"/>
                      </a:endParaRPr>
                    </a:p>
                  </a:txBody>
                  <a:tcPr marL="91425" marR="91425" marT="91425" marB="91425"/>
                </a:tc>
                <a:extLst>
                  <a:ext uri="{0D108BD9-81ED-4DB2-BD59-A6C34878D82A}">
                    <a16:rowId xmlns:a16="http://schemas.microsoft.com/office/drawing/2014/main" xmlns="" val="10000"/>
                  </a:ext>
                </a:extLst>
              </a:tr>
              <a:tr h="348650">
                <a:tc>
                  <a:txBody>
                    <a:bodyPr/>
                    <a:lstStyle/>
                    <a:p>
                      <a:pPr marL="179999" lvl="0" indent="-162599" algn="l" rtl="0">
                        <a:spcBef>
                          <a:spcPts val="0"/>
                        </a:spcBef>
                        <a:spcAft>
                          <a:spcPts val="0"/>
                        </a:spcAft>
                        <a:buSzPts val="1200"/>
                        <a:buFont typeface="Oswald"/>
                        <a:buChar char="●"/>
                      </a:pPr>
                      <a:r>
                        <a:rPr lang="ru" sz="1200">
                          <a:latin typeface="Oswald"/>
                          <a:ea typeface="Oswald"/>
                          <a:cs typeface="Oswald"/>
                          <a:sym typeface="Oswald"/>
                        </a:rPr>
                        <a:t>Родитель (законный представитель) ребенка-инвалида, обучающегося по основной общеобразовательной программе на дому</a:t>
                      </a:r>
                      <a:endParaRPr sz="1200">
                        <a:latin typeface="Oswald"/>
                        <a:ea typeface="Oswald"/>
                        <a:cs typeface="Oswald"/>
                        <a:sym typeface="Oswald"/>
                      </a:endParaRPr>
                    </a:p>
                  </a:txBody>
                  <a:tcPr marL="91425" marR="91425" marT="91425" marB="91425"/>
                </a:tc>
                <a:tc rowSpan="2">
                  <a:txBody>
                    <a:bodyPr/>
                    <a:lstStyle/>
                    <a:p>
                      <a:pPr marL="179999" lvl="0" indent="-161925" algn="l" rtl="0">
                        <a:spcBef>
                          <a:spcPts val="0"/>
                        </a:spcBef>
                        <a:spcAft>
                          <a:spcPts val="0"/>
                        </a:spcAft>
                        <a:buSzPts val="1200"/>
                        <a:buFont typeface="Oswald"/>
                        <a:buChar char="●"/>
                      </a:pPr>
                      <a:r>
                        <a:rPr lang="ru" sz="1200" dirty="0">
                          <a:latin typeface="Oswald"/>
                          <a:ea typeface="Oswald"/>
                          <a:cs typeface="Oswald"/>
                          <a:sym typeface="Oswald"/>
                        </a:rPr>
                        <a:t>Подача заявления руководителю образовательной организации</a:t>
                      </a:r>
                      <a:endParaRPr sz="1200" dirty="0">
                        <a:latin typeface="Oswald"/>
                        <a:ea typeface="Oswald"/>
                        <a:cs typeface="Oswald"/>
                        <a:sym typeface="Oswald"/>
                      </a:endParaRPr>
                    </a:p>
                    <a:p>
                      <a:pPr marL="179999" lvl="0" indent="-161925" algn="l" rtl="0">
                        <a:spcBef>
                          <a:spcPts val="0"/>
                        </a:spcBef>
                        <a:spcAft>
                          <a:spcPts val="0"/>
                        </a:spcAft>
                        <a:buSzPts val="1200"/>
                        <a:buFont typeface="Oswald"/>
                        <a:buChar char="●"/>
                      </a:pPr>
                      <a:r>
                        <a:rPr lang="ru" sz="1200" dirty="0">
                          <a:latin typeface="Oswald"/>
                          <a:ea typeface="Oswald"/>
                          <a:cs typeface="Oswald"/>
                          <a:sym typeface="Oswald"/>
                        </a:rPr>
                        <a:t>Копия паспорта или иного документа, удостоверяющего личность заявителя</a:t>
                      </a:r>
                      <a:endParaRPr sz="1200" dirty="0">
                        <a:latin typeface="Oswald"/>
                        <a:ea typeface="Oswald"/>
                        <a:cs typeface="Oswald"/>
                        <a:sym typeface="Oswald"/>
                      </a:endParaRPr>
                    </a:p>
                    <a:p>
                      <a:pPr marL="179999" lvl="0" indent="-161925" algn="l" rtl="0">
                        <a:spcBef>
                          <a:spcPts val="0"/>
                        </a:spcBef>
                        <a:spcAft>
                          <a:spcPts val="0"/>
                        </a:spcAft>
                        <a:buSzPts val="1200"/>
                        <a:buFont typeface="Oswald"/>
                        <a:buChar char="●"/>
                      </a:pPr>
                      <a:r>
                        <a:rPr lang="ru" sz="1200" dirty="0">
                          <a:latin typeface="Oswald"/>
                          <a:ea typeface="Oswald"/>
                          <a:cs typeface="Oswald"/>
                          <a:sym typeface="Oswald"/>
                        </a:rPr>
                        <a:t>Копия документа, подтверждающего место пребывания (жительства) заявителя на территории Свердловской области</a:t>
                      </a:r>
                      <a:endParaRPr sz="1200" dirty="0">
                        <a:latin typeface="Oswald"/>
                        <a:ea typeface="Oswald"/>
                        <a:cs typeface="Oswald"/>
                        <a:sym typeface="Oswald"/>
                      </a:endParaRPr>
                    </a:p>
                    <a:p>
                      <a:pPr marL="179999" lvl="0" indent="-161925" algn="l" rtl="0">
                        <a:spcBef>
                          <a:spcPts val="0"/>
                        </a:spcBef>
                        <a:spcAft>
                          <a:spcPts val="0"/>
                        </a:spcAft>
                        <a:buSzPts val="1200"/>
                        <a:buFont typeface="Oswald"/>
                        <a:buChar char="●"/>
                      </a:pPr>
                      <a:r>
                        <a:rPr lang="ru" sz="1200" dirty="0">
                          <a:latin typeface="Oswald"/>
                          <a:ea typeface="Oswald"/>
                          <a:cs typeface="Oswald"/>
                          <a:sym typeface="Oswald"/>
                        </a:rPr>
                        <a:t>Копия свидетельства о рождении ребенка заявителя, в отношении которого назначается денежная компенсация</a:t>
                      </a:r>
                      <a:endParaRPr sz="1200" dirty="0">
                        <a:latin typeface="Oswald"/>
                        <a:ea typeface="Oswald"/>
                        <a:cs typeface="Oswald"/>
                        <a:sym typeface="Oswald"/>
                      </a:endParaRPr>
                    </a:p>
                    <a:p>
                      <a:pPr marL="179999" lvl="0" indent="-161925" algn="l" rtl="0">
                        <a:spcBef>
                          <a:spcPts val="0"/>
                        </a:spcBef>
                        <a:spcAft>
                          <a:spcPts val="0"/>
                        </a:spcAft>
                        <a:buSzPts val="1200"/>
                        <a:buFont typeface="Oswald"/>
                        <a:buChar char="●"/>
                      </a:pPr>
                      <a:r>
                        <a:rPr lang="ru" sz="1200" dirty="0">
                          <a:latin typeface="Oswald"/>
                          <a:ea typeface="Oswald"/>
                          <a:cs typeface="Oswald"/>
                          <a:sym typeface="Oswald"/>
                        </a:rPr>
                        <a:t>Копия заключения психолого-медико-педагогической комиссии</a:t>
                      </a:r>
                      <a:endParaRPr sz="1200" dirty="0">
                        <a:latin typeface="Oswald"/>
                        <a:ea typeface="Oswald"/>
                        <a:cs typeface="Oswald"/>
                        <a:sym typeface="Oswald"/>
                      </a:endParaRPr>
                    </a:p>
                    <a:p>
                      <a:pPr marL="179999" lvl="0" indent="-161925" algn="l" rtl="0">
                        <a:spcBef>
                          <a:spcPts val="0"/>
                        </a:spcBef>
                        <a:spcAft>
                          <a:spcPts val="0"/>
                        </a:spcAft>
                        <a:buSzPts val="1200"/>
                        <a:buFont typeface="Oswald"/>
                        <a:buChar char="●"/>
                      </a:pPr>
                      <a:r>
                        <a:rPr lang="ru" sz="1200" dirty="0">
                          <a:latin typeface="Oswald"/>
                          <a:ea typeface="Oswald"/>
                          <a:cs typeface="Oswald"/>
                          <a:sym typeface="Oswald"/>
                        </a:rPr>
                        <a:t>Сведения о банковских реквизитах и номере лицевого счета заявителя, открытого в кредитной организации РФ на имя заявителя</a:t>
                      </a:r>
                      <a:endParaRPr sz="1200" dirty="0">
                        <a:latin typeface="Oswald"/>
                        <a:ea typeface="Oswald"/>
                        <a:cs typeface="Oswald"/>
                        <a:sym typeface="Oswald"/>
                      </a:endParaRPr>
                    </a:p>
                    <a:p>
                      <a:pPr marL="179999" lvl="0" indent="-161925" algn="l" rtl="0">
                        <a:spcBef>
                          <a:spcPts val="0"/>
                        </a:spcBef>
                        <a:spcAft>
                          <a:spcPts val="0"/>
                        </a:spcAft>
                        <a:buSzPts val="1200"/>
                        <a:buFont typeface="Oswald"/>
                        <a:buChar char="●"/>
                      </a:pPr>
                      <a:r>
                        <a:rPr lang="ru" sz="1200" dirty="0">
                          <a:latin typeface="Oswald"/>
                          <a:ea typeface="Oswald"/>
                          <a:cs typeface="Oswald"/>
                          <a:sym typeface="Oswald"/>
                        </a:rPr>
                        <a:t>Заявление о согласии на обработку персональных данных заявителя и обучающихся с ОВЗ в соответствии с законодательством РФ</a:t>
                      </a:r>
                      <a:endParaRPr sz="1200" dirty="0">
                        <a:latin typeface="Oswald"/>
                        <a:ea typeface="Oswald"/>
                        <a:cs typeface="Oswald"/>
                        <a:sym typeface="Oswald"/>
                      </a:endParaRPr>
                    </a:p>
                  </a:txBody>
                  <a:tcPr marL="91425" marR="91425" marT="91425" marB="91425"/>
                </a:tc>
                <a:extLst>
                  <a:ext uri="{0D108BD9-81ED-4DB2-BD59-A6C34878D82A}">
                    <a16:rowId xmlns:a16="http://schemas.microsoft.com/office/drawing/2014/main" xmlns="" val="10001"/>
                  </a:ext>
                </a:extLst>
              </a:tr>
              <a:tr h="977625">
                <a:tc>
                  <a:txBody>
                    <a:bodyPr/>
                    <a:lstStyle/>
                    <a:p>
                      <a:pPr marL="179999" lvl="0" indent="-162599" algn="l" rtl="0">
                        <a:spcBef>
                          <a:spcPts val="0"/>
                        </a:spcBef>
                        <a:spcAft>
                          <a:spcPts val="0"/>
                        </a:spcAft>
                        <a:buSzPts val="1200"/>
                        <a:buFont typeface="Oswald"/>
                        <a:buChar char="●"/>
                      </a:pPr>
                      <a:r>
                        <a:rPr lang="ru" sz="1200" dirty="0">
                          <a:latin typeface="Oswald"/>
                          <a:ea typeface="Oswald"/>
                          <a:cs typeface="Oswald"/>
                          <a:sym typeface="Oswald"/>
                        </a:rPr>
                        <a:t>Родитель (законный представитель) ребенка с ограниченными возможностями здоровья</a:t>
                      </a:r>
                      <a:endParaRPr sz="1200" dirty="0">
                        <a:latin typeface="Oswald"/>
                        <a:ea typeface="Oswald"/>
                        <a:cs typeface="Oswald"/>
                        <a:sym typeface="Oswald"/>
                      </a:endParaRPr>
                    </a:p>
                  </a:txBody>
                  <a:tcPr marL="91425" marR="91425" marT="91425" marB="91425"/>
                </a:tc>
                <a:tc vMerge="1">
                  <a:txBody>
                    <a:bodyPr/>
                    <a:lstStyle/>
                    <a:p>
                      <a:endParaRPr lang="ru-RU"/>
                    </a:p>
                  </a:txBody>
                  <a:tcPr/>
                </a:tc>
                <a:extLst>
                  <a:ext uri="{0D108BD9-81ED-4DB2-BD59-A6C34878D82A}">
                    <a16:rowId xmlns:a16="http://schemas.microsoft.com/office/drawing/2014/main" xmlns="" val="10002"/>
                  </a:ext>
                </a:extLst>
              </a:tr>
            </a:tbl>
          </a:graphicData>
        </a:graphic>
      </p:graphicFrame>
      <p:sp>
        <p:nvSpPr>
          <p:cNvPr id="205" name="Google Shape;205;p30"/>
          <p:cNvSpPr txBox="1">
            <a:spLocks noGrp="1"/>
          </p:cNvSpPr>
          <p:nvPr>
            <p:ph type="ctrTitle"/>
          </p:nvPr>
        </p:nvSpPr>
        <p:spPr>
          <a:xfrm>
            <a:off x="2674050" y="487875"/>
            <a:ext cx="5760000" cy="707700"/>
          </a:xfrm>
          <a:prstGeom prst="rect">
            <a:avLst/>
          </a:prstGeom>
          <a:noFill/>
          <a:ln>
            <a:noFill/>
          </a:ln>
        </p:spPr>
        <p:txBody>
          <a:bodyPr spcFirstLastPara="1" wrap="square" lIns="68575" tIns="34275" rIns="68575" bIns="34275" anchor="ctr" anchorCtr="0">
            <a:noAutofit/>
          </a:bodyPr>
          <a:lstStyle/>
          <a:p>
            <a:pPr marL="0" lvl="0" indent="0" algn="l" rtl="0">
              <a:lnSpc>
                <a:spcPct val="90000"/>
              </a:lnSpc>
              <a:spcBef>
                <a:spcPts val="0"/>
              </a:spcBef>
              <a:spcAft>
                <a:spcPts val="0"/>
              </a:spcAft>
              <a:buNone/>
            </a:pPr>
            <a:r>
              <a:rPr lang="ru" sz="1200">
                <a:solidFill>
                  <a:srgbClr val="000000"/>
                </a:solidFill>
                <a:latin typeface="Oswald"/>
                <a:ea typeface="Oswald"/>
                <a:cs typeface="Oswald"/>
                <a:sym typeface="Oswald"/>
              </a:rPr>
              <a:t>ДЕНЕЖНАЯ КОМПЕНСАЦИЯ НА ОБЕСПЕЧЕНИЕ БЕСПЛАТНЫМ ДВУХРАЗОВЫМ ПИТАНИЕМ (ЗАВТРАК И ОБЕД) ОБУЧАЮЩИХСЯ С ОГРАНИЧЕННЫМИ ВОЗМОЖНОСТЯМИ ЗДОРОВЬЯ, В ТОМ ЧИСЛЕ ДЕТЕЙ-ИНВАЛИДОВ, ОСВАИВАЮЩИХ ОСНОВНЫЕ ОБЩЕОБРАЗОВАТЕЛЬНЫЕ ПРОГРАММЫ НА ДОМУ</a:t>
            </a:r>
            <a:endParaRPr sz="1200">
              <a:solidFill>
                <a:srgbClr val="000000"/>
              </a:solidFill>
              <a:latin typeface="Montserrat"/>
              <a:ea typeface="Montserrat"/>
              <a:cs typeface="Montserrat"/>
              <a:sym typeface="Montserrat"/>
            </a:endParaRPr>
          </a:p>
        </p:txBody>
      </p:sp>
      <p:sp>
        <p:nvSpPr>
          <p:cNvPr id="206" name="Google Shape;206;p30"/>
          <p:cNvSpPr txBox="1"/>
          <p:nvPr/>
        </p:nvSpPr>
        <p:spPr>
          <a:xfrm>
            <a:off x="747150" y="487600"/>
            <a:ext cx="1926900" cy="7077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r>
              <a:rPr lang="ru" sz="1500" b="1">
                <a:latin typeface="Oswald"/>
                <a:ea typeface="Oswald"/>
                <a:cs typeface="Oswald"/>
                <a:sym typeface="Oswald"/>
              </a:rPr>
              <a:t>КОД МЕРЫ 0583</a:t>
            </a:r>
            <a:endParaRPr sz="1500" b="1">
              <a:latin typeface="Oswald"/>
              <a:ea typeface="Oswald"/>
              <a:cs typeface="Oswald"/>
              <a:sym typeface="Oswald"/>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gradFill>
          <a:gsLst>
            <a:gs pos="0">
              <a:srgbClr val="DADFE4"/>
            </a:gs>
            <a:gs pos="100000">
              <a:srgbClr val="F3F3F3"/>
            </a:gs>
          </a:gsLst>
          <a:lin ang="5400012" scaled="0"/>
        </a:gradFill>
        <a:effectLst/>
      </p:bgPr>
    </p:bg>
    <p:spTree>
      <p:nvGrpSpPr>
        <p:cNvPr id="1" name="Shape 210"/>
        <p:cNvGrpSpPr/>
        <p:nvPr/>
      </p:nvGrpSpPr>
      <p:grpSpPr>
        <a:xfrm>
          <a:off x="0" y="0"/>
          <a:ext cx="0" cy="0"/>
          <a:chOff x="0" y="0"/>
          <a:chExt cx="0" cy="0"/>
        </a:xfrm>
      </p:grpSpPr>
      <p:sp>
        <p:nvSpPr>
          <p:cNvPr id="211" name="Google Shape;211;p31"/>
          <p:cNvSpPr txBox="1">
            <a:spLocks noGrp="1"/>
          </p:cNvSpPr>
          <p:nvPr>
            <p:ph type="ctrTitle"/>
          </p:nvPr>
        </p:nvSpPr>
        <p:spPr>
          <a:xfrm>
            <a:off x="2674050" y="487875"/>
            <a:ext cx="5760000" cy="707700"/>
          </a:xfrm>
          <a:prstGeom prst="rect">
            <a:avLst/>
          </a:prstGeom>
          <a:noFill/>
          <a:ln>
            <a:noFill/>
          </a:ln>
        </p:spPr>
        <p:txBody>
          <a:bodyPr spcFirstLastPara="1" wrap="square" lIns="68575" tIns="34275" rIns="68575" bIns="34275" anchor="ctr" anchorCtr="0">
            <a:noAutofit/>
          </a:bodyPr>
          <a:lstStyle/>
          <a:p>
            <a:pPr marL="0" lvl="0" indent="0" algn="l" rtl="0">
              <a:lnSpc>
                <a:spcPct val="90000"/>
              </a:lnSpc>
              <a:spcBef>
                <a:spcPts val="0"/>
              </a:spcBef>
              <a:spcAft>
                <a:spcPts val="0"/>
              </a:spcAft>
              <a:buNone/>
            </a:pPr>
            <a:r>
              <a:rPr lang="ru" sz="900" dirty="0">
                <a:solidFill>
                  <a:srgbClr val="000000"/>
                </a:solidFill>
                <a:latin typeface="Oswald"/>
                <a:ea typeface="Oswald"/>
                <a:cs typeface="Oswald"/>
                <a:sym typeface="Oswald"/>
              </a:rPr>
              <a:t>ДЕНЕЖНАЯ КОМПЕНСАЦИЯ НА ОБЕСПЕЧЕНИЕ БЕСПЛАТНЫМ ДВУХРАЗОВЫМ ПИТАНИЕМ (ЗАВТРАК И ОБЕД) ОБУЧАЮЩИХСЯ С ОГРАНИЧЕННЫМИ ВОЗМОЖНОСТЯМИ ЗДОРОВЬЯ, В ТОМ ЧИСЛЕ ДЕТЕЙ-ИНВАЛИДОВ, ПО ОЧНОЙ ФОРМЕ ОБУЧЕНИЯ ЗА СЧЕТ СРЕДСТВ ОБЛАСТНОГО БЮДЖЕТА ПО ОБРАЗОВАТЕЛЬНЫМ ПРОГРАММАМ СРЕДНЕГО ПРОФЕССИОНАЛЬНОГО ОБРАЗОВАНИЯ И (ИЛИ) ПРОГРАММАМ ПРОФЕССИОНАЛЬНОЙ ПОДГОТОВКИ ПО ПРОФЕССИЯМ РАБОЧИХ, ДОЛЖНОСТЯМ СЛУЖАЩИХ</a:t>
            </a:r>
            <a:endParaRPr sz="1000" dirty="0">
              <a:solidFill>
                <a:srgbClr val="000000"/>
              </a:solidFill>
              <a:latin typeface="Montserrat"/>
              <a:ea typeface="Montserrat"/>
              <a:cs typeface="Montserrat"/>
              <a:sym typeface="Montserrat"/>
            </a:endParaRPr>
          </a:p>
        </p:txBody>
      </p:sp>
      <p:sp>
        <p:nvSpPr>
          <p:cNvPr id="212" name="Google Shape;212;p31"/>
          <p:cNvSpPr/>
          <p:nvPr/>
        </p:nvSpPr>
        <p:spPr>
          <a:xfrm>
            <a:off x="534800" y="1234750"/>
            <a:ext cx="8053500" cy="3688500"/>
          </a:xfrm>
          <a:prstGeom prst="rect">
            <a:avLst/>
          </a:prstGeom>
          <a:noFill/>
          <a:ln>
            <a:noFill/>
          </a:ln>
        </p:spPr>
        <p:txBody>
          <a:bodyPr spcFirstLastPara="1" wrap="square" lIns="270000" tIns="34275" rIns="68575" bIns="34275" anchor="t" anchorCtr="0">
            <a:noAutofit/>
          </a:bodyPr>
          <a:lstStyle/>
          <a:p>
            <a:pPr marL="0" marR="0" lvl="0" indent="0" algn="ctr" rtl="0">
              <a:spcBef>
                <a:spcPts val="0"/>
              </a:spcBef>
              <a:spcAft>
                <a:spcPts val="0"/>
              </a:spcAft>
              <a:buNone/>
            </a:pPr>
            <a:r>
              <a:rPr lang="ru" b="1" dirty="0">
                <a:solidFill>
                  <a:schemeClr val="tx1"/>
                </a:solidFill>
                <a:latin typeface="Oswald"/>
                <a:ea typeface="Oswald"/>
                <a:cs typeface="Oswald"/>
                <a:sym typeface="Oswald"/>
              </a:rPr>
              <a:t>Нормативные основания</a:t>
            </a:r>
            <a:endParaRPr b="1" dirty="0">
              <a:solidFill>
                <a:schemeClr val="tx1"/>
              </a:solidFill>
              <a:latin typeface="Oswald"/>
              <a:ea typeface="Oswald"/>
              <a:cs typeface="Oswald"/>
              <a:sym typeface="Oswald"/>
            </a:endParaRPr>
          </a:p>
          <a:p>
            <a:pPr marL="457200" marR="0" lvl="0" indent="0" algn="ctr" rtl="0">
              <a:spcBef>
                <a:spcPts val="0"/>
              </a:spcBef>
              <a:spcAft>
                <a:spcPts val="0"/>
              </a:spcAft>
              <a:buNone/>
            </a:pPr>
            <a:endParaRPr sz="1300" b="1" dirty="0">
              <a:solidFill>
                <a:schemeClr val="tx1"/>
              </a:solidFill>
              <a:latin typeface="Oswald"/>
              <a:ea typeface="Oswald"/>
              <a:cs typeface="Oswald"/>
              <a:sym typeface="Oswald"/>
            </a:endParaRPr>
          </a:p>
          <a:p>
            <a:pPr marL="457200" marR="0" lvl="0" indent="-311150" algn="just" rtl="0">
              <a:spcBef>
                <a:spcPts val="0"/>
              </a:spcBef>
              <a:spcAft>
                <a:spcPts val="0"/>
              </a:spcAft>
              <a:buClr>
                <a:schemeClr val="dk2"/>
              </a:buClr>
              <a:buSzPts val="1300"/>
              <a:buFont typeface="Oswald"/>
              <a:buChar char="●"/>
            </a:pPr>
            <a:r>
              <a:rPr lang="ru" sz="1300" dirty="0">
                <a:solidFill>
                  <a:schemeClr val="tx1"/>
                </a:solidFill>
                <a:latin typeface="Oswald"/>
                <a:ea typeface="Oswald"/>
                <a:cs typeface="Oswald"/>
                <a:sym typeface="Oswald"/>
              </a:rPr>
              <a:t>Постановление Правительства Свердловской области от 27.11.2020 № 872-ПП «Об утверждении Порядка предоставления денежной компенсации на обеспечение бесплатным двухразовым питанием (завтрак и обед) обучающихся с ограниченными возможностями здоровья, в том числе детей-инвалидов, по очной форме обучения за счет средств областного бюджета по образовательным программам среднего профессионального образования и (или) программам профессиональной подготовки по профессиям рабочих, должностям служащих»</a:t>
            </a:r>
            <a:endParaRPr sz="1300" dirty="0">
              <a:solidFill>
                <a:schemeClr val="tx1"/>
              </a:solidFill>
              <a:latin typeface="Oswald"/>
              <a:ea typeface="Oswald"/>
              <a:cs typeface="Oswald"/>
              <a:sym typeface="Oswald"/>
            </a:endParaRPr>
          </a:p>
          <a:p>
            <a:pPr marL="457200" marR="0" lvl="0" indent="0" algn="just" rtl="0">
              <a:spcBef>
                <a:spcPts val="0"/>
              </a:spcBef>
              <a:spcAft>
                <a:spcPts val="0"/>
              </a:spcAft>
              <a:buNone/>
            </a:pPr>
            <a:endParaRPr sz="1300" dirty="0">
              <a:solidFill>
                <a:schemeClr val="tx1"/>
              </a:solidFill>
              <a:latin typeface="Oswald"/>
              <a:ea typeface="Oswald"/>
              <a:cs typeface="Oswald"/>
              <a:sym typeface="Oswald"/>
            </a:endParaRPr>
          </a:p>
          <a:p>
            <a:pPr marL="0" lvl="0" indent="0" algn="ctr" rtl="0">
              <a:spcBef>
                <a:spcPts val="0"/>
              </a:spcBef>
              <a:spcAft>
                <a:spcPts val="0"/>
              </a:spcAft>
              <a:buNone/>
            </a:pPr>
            <a:r>
              <a:rPr lang="ru" sz="1300" b="1" dirty="0">
                <a:solidFill>
                  <a:schemeClr val="tx1"/>
                </a:solidFill>
                <a:latin typeface="Oswald"/>
                <a:ea typeface="Oswald"/>
                <a:cs typeface="Oswald"/>
                <a:sym typeface="Oswald"/>
              </a:rPr>
              <a:t>Форма предоставления - денежная</a:t>
            </a:r>
            <a:endParaRPr sz="1300" b="1" dirty="0">
              <a:solidFill>
                <a:schemeClr val="tx1"/>
              </a:solidFill>
              <a:latin typeface="Oswald"/>
              <a:ea typeface="Oswald"/>
              <a:cs typeface="Oswald"/>
              <a:sym typeface="Oswald"/>
            </a:endParaRPr>
          </a:p>
          <a:p>
            <a:pPr marL="457200" lvl="0" indent="0" algn="ctr" rtl="0">
              <a:spcBef>
                <a:spcPts val="0"/>
              </a:spcBef>
              <a:spcAft>
                <a:spcPts val="0"/>
              </a:spcAft>
              <a:buNone/>
            </a:pPr>
            <a:endParaRPr sz="1300" b="1" dirty="0">
              <a:solidFill>
                <a:schemeClr val="tx1"/>
              </a:solidFill>
              <a:latin typeface="Oswald"/>
              <a:ea typeface="Oswald"/>
              <a:cs typeface="Oswald"/>
              <a:sym typeface="Oswald"/>
            </a:endParaRPr>
          </a:p>
          <a:p>
            <a:pPr marL="457200" marR="0" lvl="0" indent="-317500" algn="just" rtl="0">
              <a:spcBef>
                <a:spcPts val="0"/>
              </a:spcBef>
              <a:spcAft>
                <a:spcPts val="0"/>
              </a:spcAft>
              <a:buClr>
                <a:schemeClr val="dk2"/>
              </a:buClr>
              <a:buSzPts val="1400"/>
              <a:buFont typeface="Oswald"/>
              <a:buChar char="●"/>
            </a:pPr>
            <a:r>
              <a:rPr lang="ru" sz="1300" dirty="0">
                <a:solidFill>
                  <a:schemeClr val="tx1"/>
                </a:solidFill>
                <a:latin typeface="Oswald"/>
                <a:ea typeface="Oswald"/>
                <a:cs typeface="Oswald"/>
                <a:sym typeface="Oswald"/>
              </a:rPr>
              <a:t>Размер компенсации: </a:t>
            </a:r>
            <a:r>
              <a:rPr lang="ru" sz="1300" dirty="0" smtClean="0">
                <a:solidFill>
                  <a:schemeClr val="tx1"/>
                </a:solidFill>
                <a:latin typeface="Oswald"/>
                <a:ea typeface="Oswald"/>
                <a:cs typeface="Oswald"/>
                <a:sym typeface="Oswald"/>
              </a:rPr>
              <a:t>140,7 </a:t>
            </a:r>
            <a:r>
              <a:rPr lang="ru" sz="1300" dirty="0">
                <a:solidFill>
                  <a:schemeClr val="tx1"/>
                </a:solidFill>
                <a:latin typeface="Oswald"/>
                <a:ea typeface="Oswald"/>
                <a:cs typeface="Oswald"/>
                <a:sym typeface="Oswald"/>
              </a:rPr>
              <a:t>руб. (в учебные дни при реализации образовательных программ, в том числе с применением электронного обучения и дистанционных образовательных технологий, по состоянию на </a:t>
            </a:r>
            <a:r>
              <a:rPr lang="ru" sz="1300" dirty="0" smtClean="0">
                <a:solidFill>
                  <a:schemeClr val="tx1"/>
                </a:solidFill>
                <a:latin typeface="Oswald"/>
                <a:ea typeface="Oswald"/>
                <a:cs typeface="Oswald"/>
                <a:sym typeface="Oswald"/>
              </a:rPr>
              <a:t>01.01.2024)</a:t>
            </a:r>
            <a:endParaRPr sz="1300" dirty="0">
              <a:solidFill>
                <a:schemeClr val="tx1"/>
              </a:solidFill>
              <a:latin typeface="Oswald"/>
              <a:ea typeface="Oswald"/>
              <a:cs typeface="Oswald"/>
              <a:sym typeface="Oswald"/>
            </a:endParaRPr>
          </a:p>
          <a:p>
            <a:pPr marL="457200" marR="0" lvl="0" indent="0" algn="just" rtl="0">
              <a:spcBef>
                <a:spcPts val="0"/>
              </a:spcBef>
              <a:spcAft>
                <a:spcPts val="0"/>
              </a:spcAft>
              <a:buNone/>
            </a:pPr>
            <a:endParaRPr sz="1300" b="1" dirty="0">
              <a:solidFill>
                <a:schemeClr val="tx1"/>
              </a:solidFill>
              <a:highlight>
                <a:schemeClr val="lt2"/>
              </a:highlight>
              <a:latin typeface="Oswald"/>
              <a:ea typeface="Oswald"/>
              <a:cs typeface="Oswald"/>
              <a:sym typeface="Oswald"/>
            </a:endParaRPr>
          </a:p>
          <a:p>
            <a:pPr marL="0" lvl="0" indent="0" algn="ctr" rtl="0">
              <a:spcBef>
                <a:spcPts val="0"/>
              </a:spcBef>
              <a:spcAft>
                <a:spcPts val="0"/>
              </a:spcAft>
              <a:buNone/>
            </a:pPr>
            <a:r>
              <a:rPr lang="ru" sz="1300" b="1" dirty="0">
                <a:solidFill>
                  <a:schemeClr val="tx1"/>
                </a:solidFill>
                <a:highlight>
                  <a:schemeClr val="lt2"/>
                </a:highlight>
                <a:latin typeface="Oswald"/>
                <a:ea typeface="Oswald"/>
                <a:cs typeface="Oswald"/>
                <a:sym typeface="Oswald"/>
              </a:rPr>
              <a:t>Периодичность выплаты</a:t>
            </a:r>
            <a:endParaRPr sz="1300" b="1" dirty="0">
              <a:solidFill>
                <a:schemeClr val="tx1"/>
              </a:solidFill>
              <a:highlight>
                <a:srgbClr val="FF0000"/>
              </a:highlight>
              <a:latin typeface="Oswald"/>
              <a:ea typeface="Oswald"/>
              <a:cs typeface="Oswald"/>
              <a:sym typeface="Oswald"/>
            </a:endParaRPr>
          </a:p>
          <a:p>
            <a:pPr marL="457200" lvl="0" indent="-317500" algn="l" rtl="0">
              <a:spcBef>
                <a:spcPts val="0"/>
              </a:spcBef>
              <a:spcAft>
                <a:spcPts val="0"/>
              </a:spcAft>
              <a:buClr>
                <a:schemeClr val="dk2"/>
              </a:buClr>
              <a:buSzPts val="1400"/>
              <a:buFont typeface="Oswald"/>
              <a:buChar char="●"/>
            </a:pPr>
            <a:r>
              <a:rPr lang="ru" sz="1300" dirty="0">
                <a:solidFill>
                  <a:schemeClr val="tx1"/>
                </a:solidFill>
                <a:latin typeface="Oswald"/>
                <a:ea typeface="Oswald"/>
                <a:cs typeface="Oswald"/>
                <a:sym typeface="Oswald"/>
              </a:rPr>
              <a:t>Ежемесячно</a:t>
            </a:r>
            <a:endParaRPr sz="1300" b="1" dirty="0">
              <a:solidFill>
                <a:schemeClr val="tx1"/>
              </a:solidFill>
              <a:highlight>
                <a:srgbClr val="FF0000"/>
              </a:highlight>
              <a:latin typeface="Oswald"/>
              <a:ea typeface="Oswald"/>
              <a:cs typeface="Oswald"/>
              <a:sym typeface="Oswald"/>
            </a:endParaRPr>
          </a:p>
          <a:p>
            <a:pPr marL="914400" lvl="0" indent="0" algn="l" rtl="0">
              <a:spcBef>
                <a:spcPts val="0"/>
              </a:spcBef>
              <a:spcAft>
                <a:spcPts val="0"/>
              </a:spcAft>
              <a:buNone/>
            </a:pPr>
            <a:endParaRPr sz="1300" dirty="0">
              <a:solidFill>
                <a:schemeClr val="dk2"/>
              </a:solidFill>
              <a:highlight>
                <a:srgbClr val="FF0000"/>
              </a:highlight>
              <a:latin typeface="Oswald"/>
              <a:ea typeface="Oswald"/>
              <a:cs typeface="Oswald"/>
              <a:sym typeface="Oswald"/>
            </a:endParaRPr>
          </a:p>
        </p:txBody>
      </p:sp>
      <p:sp>
        <p:nvSpPr>
          <p:cNvPr id="213" name="Google Shape;213;p31"/>
          <p:cNvSpPr txBox="1"/>
          <p:nvPr/>
        </p:nvSpPr>
        <p:spPr>
          <a:xfrm>
            <a:off x="747150" y="487600"/>
            <a:ext cx="1926900" cy="7077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r>
              <a:rPr lang="ru" sz="1500" b="1">
                <a:latin typeface="Oswald"/>
                <a:ea typeface="Oswald"/>
                <a:cs typeface="Oswald"/>
                <a:sym typeface="Oswald"/>
              </a:rPr>
              <a:t>КОД МЕРЫ 0583</a:t>
            </a:r>
            <a:endParaRPr sz="1500" b="1">
              <a:latin typeface="Oswald"/>
              <a:ea typeface="Oswald"/>
              <a:cs typeface="Oswald"/>
              <a:sym typeface="Oswald"/>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8000" y="333447"/>
            <a:ext cx="7907230" cy="990600"/>
          </a:xfrm>
        </p:spPr>
        <p:txBody>
          <a:bodyPr>
            <a:normAutofit/>
          </a:bodyPr>
          <a:lstStyle/>
          <a:p>
            <a:pPr algn="ctr"/>
            <a:r>
              <a:rPr lang="ru-RU" sz="2000" b="1" dirty="0">
                <a:solidFill>
                  <a:schemeClr val="tx1"/>
                </a:solidFill>
                <a:latin typeface="Oswald" panose="00000500000000000000" pitchFamily="2" charset="-52"/>
              </a:rPr>
              <a:t>Основополагающие законы и нормативно-правовые документы, обеспечивающие предоставление мер социальной защиты</a:t>
            </a:r>
          </a:p>
        </p:txBody>
      </p:sp>
      <p:sp>
        <p:nvSpPr>
          <p:cNvPr id="3" name="Объект 2"/>
          <p:cNvSpPr>
            <a:spLocks noGrp="1"/>
          </p:cNvSpPr>
          <p:nvPr>
            <p:ph idx="1"/>
          </p:nvPr>
        </p:nvSpPr>
        <p:spPr>
          <a:xfrm>
            <a:off x="508001" y="1210033"/>
            <a:ext cx="7852228" cy="3320989"/>
          </a:xfrm>
        </p:spPr>
        <p:txBody>
          <a:bodyPr>
            <a:normAutofit fontScale="92500" lnSpcReduction="10000"/>
          </a:bodyPr>
          <a:lstStyle/>
          <a:p>
            <a:pPr marL="0" lvl="0" indent="0" algn="ctr">
              <a:spcBef>
                <a:spcPts val="0"/>
              </a:spcBef>
              <a:buNone/>
            </a:pPr>
            <a:endParaRPr lang="ru-RU" b="1" dirty="0">
              <a:solidFill>
                <a:schemeClr val="tx1"/>
              </a:solidFill>
              <a:latin typeface="Oswald" panose="00000500000000000000" pitchFamily="2" charset="-52"/>
              <a:ea typeface="Oswald"/>
              <a:cs typeface="Oswald"/>
              <a:sym typeface="Oswald"/>
            </a:endParaRPr>
          </a:p>
          <a:p>
            <a:pPr marL="460800" indent="-319300" algn="just">
              <a:spcBef>
                <a:spcPts val="0"/>
              </a:spcBef>
              <a:buClr>
                <a:schemeClr val="dk2"/>
              </a:buClr>
              <a:buSzPts val="1400"/>
              <a:buFont typeface="Oswald"/>
              <a:buChar char="●"/>
            </a:pPr>
            <a:r>
              <a:rPr lang="ru-RU" sz="1400" dirty="0">
                <a:solidFill>
                  <a:schemeClr val="tx1"/>
                </a:solidFill>
                <a:latin typeface="Oswald" panose="00000500000000000000" pitchFamily="2" charset="-52"/>
                <a:ea typeface="Oswald"/>
                <a:cs typeface="Oswald"/>
                <a:sym typeface="Oswald"/>
              </a:rPr>
              <a:t>Федеральный закон от 29.12.2012 № 273-ФЗ «Об образовании в Российской Федерации»</a:t>
            </a:r>
          </a:p>
          <a:p>
            <a:pPr marL="460800" lvl="0" indent="-319300" algn="just">
              <a:spcBef>
                <a:spcPts val="0"/>
              </a:spcBef>
              <a:buClr>
                <a:schemeClr val="dk2"/>
              </a:buClr>
              <a:buSzPts val="1400"/>
              <a:buFont typeface="Oswald"/>
              <a:buChar char="●"/>
            </a:pPr>
            <a:r>
              <a:rPr lang="ru-RU" sz="1400" dirty="0">
                <a:solidFill>
                  <a:schemeClr val="tx1"/>
                </a:solidFill>
                <a:latin typeface="Oswald" panose="00000500000000000000" pitchFamily="2" charset="-52"/>
                <a:ea typeface="Oswald"/>
                <a:cs typeface="Oswald"/>
                <a:sym typeface="Oswald"/>
              </a:rPr>
              <a:t>Федеральный закон от 21.12.1996 № 159-ФЗ «О дополнительных гарантиях по социальной поддержке детей-сирот и детей, оставшихся без попечения родителей»</a:t>
            </a:r>
          </a:p>
          <a:p>
            <a:pPr marL="460800" indent="-319300" algn="just">
              <a:spcBef>
                <a:spcPts val="0"/>
              </a:spcBef>
              <a:buClr>
                <a:schemeClr val="dk2"/>
              </a:buClr>
              <a:buSzPts val="1400"/>
              <a:buFont typeface="Oswald"/>
              <a:buChar char="●"/>
            </a:pPr>
            <a:r>
              <a:rPr lang="ru-RU" sz="1400" dirty="0">
                <a:solidFill>
                  <a:schemeClr val="tx1"/>
                </a:solidFill>
                <a:latin typeface="Oswald" panose="00000500000000000000" pitchFamily="2" charset="-52"/>
                <a:ea typeface="Oswald"/>
                <a:cs typeface="Oswald"/>
              </a:rPr>
              <a:t>Федеральный закон от 24.07.1998</a:t>
            </a:r>
            <a:r>
              <a:rPr lang="ru-RU" sz="1400" dirty="0">
                <a:solidFill>
                  <a:schemeClr val="tx1"/>
                </a:solidFill>
                <a:latin typeface="Oswald" panose="00000500000000000000" pitchFamily="2" charset="-52"/>
                <a:ea typeface="Oswald"/>
                <a:cs typeface="Oswald"/>
                <a:sym typeface="Oswald"/>
              </a:rPr>
              <a:t> №</a:t>
            </a:r>
            <a:r>
              <a:rPr lang="ru-RU" sz="1400" dirty="0">
                <a:solidFill>
                  <a:schemeClr val="tx1"/>
                </a:solidFill>
                <a:latin typeface="Oswald" panose="00000500000000000000" pitchFamily="2" charset="-52"/>
                <a:ea typeface="Oswald"/>
                <a:cs typeface="Oswald"/>
              </a:rPr>
              <a:t> 124-ФЗ «Об основных гарантиях прав ребенка в Российской Федерации»</a:t>
            </a:r>
            <a:endParaRPr lang="ru-RU" sz="1400" dirty="0">
              <a:solidFill>
                <a:schemeClr val="tx1"/>
              </a:solidFill>
              <a:latin typeface="Oswald" panose="00000500000000000000" pitchFamily="2" charset="-52"/>
              <a:ea typeface="Oswald"/>
              <a:cs typeface="Oswald"/>
              <a:sym typeface="Oswald"/>
            </a:endParaRPr>
          </a:p>
          <a:p>
            <a:pPr marL="460800" indent="-319300" algn="just">
              <a:spcBef>
                <a:spcPts val="0"/>
              </a:spcBef>
              <a:buClr>
                <a:schemeClr val="dk2"/>
              </a:buClr>
              <a:buSzPts val="1400"/>
              <a:buFont typeface="Oswald"/>
              <a:buChar char="●"/>
            </a:pPr>
            <a:r>
              <a:rPr lang="ru-RU" sz="1400" dirty="0">
                <a:solidFill>
                  <a:schemeClr val="tx1"/>
                </a:solidFill>
                <a:latin typeface="Oswald" panose="00000500000000000000" pitchFamily="2" charset="-52"/>
                <a:ea typeface="Oswald"/>
                <a:cs typeface="Oswald"/>
                <a:sym typeface="Oswald"/>
              </a:rPr>
              <a:t>Закон Свердловской области от 15.07.2013 № 78-ОЗ «Об образовании в Свердловской области»</a:t>
            </a:r>
          </a:p>
          <a:p>
            <a:pPr marL="460800" indent="-319300" algn="just">
              <a:spcBef>
                <a:spcPts val="0"/>
              </a:spcBef>
              <a:buClr>
                <a:schemeClr val="dk2"/>
              </a:buClr>
              <a:buSzPts val="1400"/>
              <a:buFont typeface="Oswald"/>
              <a:buChar char="●"/>
            </a:pPr>
            <a:r>
              <a:rPr lang="ru-RU" sz="1400" dirty="0">
                <a:solidFill>
                  <a:schemeClr val="tx1"/>
                </a:solidFill>
                <a:latin typeface="Oswald" panose="00000500000000000000" pitchFamily="2" charset="-52"/>
                <a:ea typeface="Oswald"/>
                <a:cs typeface="Oswald"/>
                <a:sym typeface="Oswald"/>
              </a:rPr>
              <a:t>Закон Свердловской области от 23.10.1995 № 28-ОЗ «О защите прав ребенка Закон Свердловской области от </a:t>
            </a:r>
            <a:r>
              <a:rPr lang="ru-RU" sz="1400" dirty="0">
                <a:solidFill>
                  <a:schemeClr val="tx1"/>
                </a:solidFill>
                <a:latin typeface="Oswald" panose="00000500000000000000" pitchFamily="2" charset="-52"/>
                <a:ea typeface="Liberation Serif" panose="02020603050405020304" pitchFamily="18" charset="0"/>
                <a:cs typeface="Liberation Serif" panose="02020603050405020304" pitchFamily="18" charset="0"/>
              </a:rPr>
              <a:t>03.11.2022 № 114-ОЗ </a:t>
            </a:r>
            <a:r>
              <a:rPr lang="en-US" sz="1400" dirty="0">
                <a:solidFill>
                  <a:schemeClr val="tx1"/>
                </a:solidFill>
                <a:latin typeface="Oswald" panose="00000500000000000000" pitchFamily="2" charset="-52"/>
                <a:ea typeface="Liberation Serif" panose="02020603050405020304" pitchFamily="18" charset="0"/>
                <a:cs typeface="Liberation Serif" panose="02020603050405020304" pitchFamily="18" charset="0"/>
              </a:rPr>
              <a:t>«</a:t>
            </a:r>
            <a:r>
              <a:rPr lang="ru-RU" sz="1400" dirty="0">
                <a:solidFill>
                  <a:schemeClr val="tx1"/>
                </a:solidFill>
                <a:latin typeface="Oswald" panose="00000500000000000000" pitchFamily="2" charset="-52"/>
                <a:ea typeface="Liberation Serif" panose="02020603050405020304" pitchFamily="18" charset="0"/>
                <a:cs typeface="Liberation Serif" panose="02020603050405020304" pitchFamily="18" charset="0"/>
              </a:rPr>
              <a:t>О внесении изменений в статью 33-1 Закона Свердловской области "Об образовании в Свердловской области</a:t>
            </a:r>
            <a:r>
              <a:rPr lang="en-US" sz="1400" dirty="0">
                <a:solidFill>
                  <a:schemeClr val="tx1"/>
                </a:solidFill>
                <a:latin typeface="Oswald" panose="00000500000000000000" pitchFamily="2" charset="-52"/>
                <a:ea typeface="Liberation Serif" panose="02020603050405020304" pitchFamily="18" charset="0"/>
                <a:cs typeface="Liberation Serif" panose="02020603050405020304" pitchFamily="18" charset="0"/>
              </a:rPr>
              <a:t>»</a:t>
            </a:r>
            <a:endParaRPr lang="ru-RU" sz="1400" dirty="0">
              <a:solidFill>
                <a:schemeClr val="tx1"/>
              </a:solidFill>
              <a:latin typeface="Oswald" panose="00000500000000000000" pitchFamily="2" charset="-52"/>
              <a:ea typeface="Liberation Serif" panose="02020603050405020304" pitchFamily="18" charset="0"/>
              <a:cs typeface="Liberation Serif" panose="02020603050405020304" pitchFamily="18" charset="0"/>
            </a:endParaRPr>
          </a:p>
          <a:p>
            <a:pPr marL="460800" indent="-319300" algn="just">
              <a:spcBef>
                <a:spcPts val="0"/>
              </a:spcBef>
              <a:buClr>
                <a:schemeClr val="dk2"/>
              </a:buClr>
              <a:buSzPts val="1400"/>
              <a:buFont typeface="Oswald"/>
              <a:buChar char="●"/>
            </a:pPr>
            <a:r>
              <a:rPr lang="ru-RU" sz="1400" dirty="0">
                <a:solidFill>
                  <a:schemeClr val="tx1"/>
                </a:solidFill>
                <a:latin typeface="Oswald" panose="00000500000000000000" pitchFamily="2" charset="-52"/>
                <a:ea typeface="Oswald"/>
                <a:cs typeface="Oswald"/>
                <a:sym typeface="Oswald"/>
              </a:rPr>
              <a:t>Приказ Министерства образования и молодёжной политики Свердловской области от 02.08.2019 № 158-Д «Об утверждении Перечня мер социальной защиты (поддержки), предоставляемых Министерством образования и молодежной политики Свердловской области, подлежащих передаче в единую государственную информационную систему социального обеспечения» ( с изменениями от 08.08.2023</a:t>
            </a:r>
            <a:r>
              <a:rPr lang="ru-RU" sz="1400" dirty="0">
                <a:solidFill>
                  <a:srgbClr val="FF0000"/>
                </a:solidFill>
                <a:latin typeface="Oswald" panose="00000500000000000000" pitchFamily="2" charset="-52"/>
                <a:ea typeface="Oswald"/>
                <a:cs typeface="Oswald"/>
                <a:sym typeface="Oswald"/>
              </a:rPr>
              <a:t> </a:t>
            </a:r>
            <a:r>
              <a:rPr lang="ru-RU" sz="1400" dirty="0">
                <a:solidFill>
                  <a:schemeClr val="tx1"/>
                </a:solidFill>
                <a:latin typeface="Oswald" panose="00000500000000000000" pitchFamily="2" charset="-52"/>
                <a:ea typeface="Oswald"/>
                <a:cs typeface="Oswald"/>
                <a:sym typeface="Oswald"/>
              </a:rPr>
              <a:t>№ 917-Д)</a:t>
            </a:r>
          </a:p>
          <a:p>
            <a:pPr marL="460800" lvl="0" indent="-319300" algn="just">
              <a:spcBef>
                <a:spcPts val="0"/>
              </a:spcBef>
              <a:buClr>
                <a:schemeClr val="dk2"/>
              </a:buClr>
              <a:buSzPts val="1400"/>
              <a:buFont typeface="Oswald"/>
              <a:buChar char="●"/>
            </a:pPr>
            <a:r>
              <a:rPr lang="ru-RU" sz="1400" dirty="0">
                <a:solidFill>
                  <a:schemeClr val="tx1"/>
                </a:solidFill>
                <a:latin typeface="Oswald" panose="00000500000000000000" pitchFamily="2" charset="-52"/>
                <a:ea typeface="Oswald"/>
                <a:cs typeface="Oswald"/>
                <a:sym typeface="Oswald"/>
              </a:rPr>
              <a:t>Приказ Министерства образования и молодежной политики Свердловской области от </a:t>
            </a:r>
            <a:r>
              <a:rPr lang="ru-RU" sz="1400" dirty="0" smtClean="0">
                <a:solidFill>
                  <a:schemeClr val="tx1"/>
                </a:solidFill>
                <a:latin typeface="Oswald" panose="00000500000000000000" pitchFamily="2" charset="-52"/>
                <a:ea typeface="Oswald"/>
                <a:cs typeface="Oswald"/>
                <a:sym typeface="Oswald"/>
              </a:rPr>
              <a:t>05.12.2023 </a:t>
            </a:r>
            <a:r>
              <a:rPr lang="ru-RU" sz="1400" dirty="0">
                <a:solidFill>
                  <a:schemeClr val="tx1"/>
                </a:solidFill>
                <a:latin typeface="Oswald" panose="00000500000000000000" pitchFamily="2" charset="-52"/>
                <a:ea typeface="Oswald"/>
                <a:cs typeface="Oswald"/>
                <a:sym typeface="Oswald"/>
              </a:rPr>
              <a:t>№ </a:t>
            </a:r>
            <a:r>
              <a:rPr lang="ru-RU" sz="1400" dirty="0" smtClean="0">
                <a:solidFill>
                  <a:schemeClr val="tx1"/>
                </a:solidFill>
                <a:latin typeface="Oswald" panose="00000500000000000000" pitchFamily="2" charset="-52"/>
                <a:ea typeface="Oswald"/>
                <a:cs typeface="Oswald"/>
                <a:sym typeface="Oswald"/>
              </a:rPr>
              <a:t>1365-Д </a:t>
            </a:r>
            <a:r>
              <a:rPr lang="ru-RU" sz="1400" dirty="0">
                <a:solidFill>
                  <a:schemeClr val="tx1"/>
                </a:solidFill>
                <a:latin typeface="Oswald" panose="00000500000000000000" pitchFamily="2" charset="-52"/>
                <a:ea typeface="Oswald"/>
                <a:cs typeface="Oswald"/>
                <a:sym typeface="Oswald"/>
              </a:rPr>
              <a:t>«Об осуществлении государственными бюджетными и автономными образовательными учреждениями Свердловской области полномочий Министерства образования и молодежной политики Свердловской области по исполнению публичных обязательств перед физическим лицом, подлежащих исполнению в денежной форме, и финансового обеспечения их осуществления в </a:t>
            </a:r>
            <a:r>
              <a:rPr lang="ru-RU" sz="1400" dirty="0" smtClean="0">
                <a:solidFill>
                  <a:schemeClr val="tx1"/>
                </a:solidFill>
                <a:latin typeface="Oswald" panose="00000500000000000000" pitchFamily="2" charset="-52"/>
                <a:ea typeface="Oswald"/>
                <a:cs typeface="Oswald"/>
                <a:sym typeface="Oswald"/>
              </a:rPr>
              <a:t>2024 </a:t>
            </a:r>
            <a:r>
              <a:rPr lang="ru-RU" sz="1400" dirty="0">
                <a:solidFill>
                  <a:schemeClr val="tx1"/>
                </a:solidFill>
                <a:latin typeface="Oswald" panose="00000500000000000000" pitchFamily="2" charset="-52"/>
                <a:ea typeface="Oswald"/>
                <a:cs typeface="Oswald"/>
                <a:sym typeface="Oswald"/>
              </a:rPr>
              <a:t>году»</a:t>
            </a:r>
          </a:p>
          <a:p>
            <a:pPr marL="460800" lvl="0" indent="-319300" algn="just">
              <a:spcBef>
                <a:spcPts val="0"/>
              </a:spcBef>
              <a:buClr>
                <a:schemeClr val="dk2"/>
              </a:buClr>
              <a:buSzPts val="1400"/>
              <a:buFont typeface="Oswald"/>
              <a:buChar char="●"/>
            </a:pPr>
            <a:endParaRPr lang="ru-RU" sz="1400" dirty="0">
              <a:solidFill>
                <a:srgbClr val="0070C0"/>
              </a:solidFill>
              <a:latin typeface="Oswald" panose="00000500000000000000" pitchFamily="2" charset="-52"/>
              <a:ea typeface="Oswald"/>
              <a:cs typeface="Oswald"/>
              <a:sym typeface="Oswald"/>
            </a:endParaRPr>
          </a:p>
          <a:p>
            <a:pPr marL="460800" indent="-319300" algn="just">
              <a:spcBef>
                <a:spcPts val="0"/>
              </a:spcBef>
              <a:buClr>
                <a:schemeClr val="dk2"/>
              </a:buClr>
              <a:buSzPts val="1400"/>
              <a:buFont typeface="Oswald"/>
              <a:buChar char="●"/>
            </a:pPr>
            <a:endParaRPr lang="ru-RU" sz="1400" dirty="0">
              <a:solidFill>
                <a:schemeClr val="tx1"/>
              </a:solidFill>
              <a:latin typeface="Oswald" panose="00000500000000000000" pitchFamily="2" charset="-52"/>
              <a:ea typeface="Oswald"/>
              <a:cs typeface="Oswald"/>
              <a:sym typeface="Oswald"/>
            </a:endParaRPr>
          </a:p>
          <a:p>
            <a:pPr marL="460800" indent="-319300" algn="just">
              <a:spcBef>
                <a:spcPts val="0"/>
              </a:spcBef>
              <a:buClr>
                <a:schemeClr val="dk2"/>
              </a:buClr>
              <a:buSzPts val="1400"/>
              <a:buFont typeface="Oswald"/>
              <a:buChar char="●"/>
            </a:pPr>
            <a:endParaRPr lang="ru-RU" sz="1300" dirty="0">
              <a:solidFill>
                <a:schemeClr val="tx1"/>
              </a:solidFill>
              <a:latin typeface="Oswald" panose="00000500000000000000" pitchFamily="2" charset="-52"/>
              <a:ea typeface="Oswald"/>
              <a:cs typeface="Oswald"/>
              <a:sym typeface="Oswald"/>
            </a:endParaRPr>
          </a:p>
          <a:p>
            <a:pPr marL="460800" lvl="0" indent="-293900" algn="just">
              <a:spcBef>
                <a:spcPts val="0"/>
              </a:spcBef>
              <a:buClr>
                <a:schemeClr val="dk2"/>
              </a:buClr>
              <a:buSzPts val="1000"/>
              <a:buFont typeface="Oswald"/>
              <a:buChar char="●"/>
            </a:pPr>
            <a:endParaRPr lang="ru-RU" sz="1400" dirty="0">
              <a:solidFill>
                <a:srgbClr val="FF0000"/>
              </a:solidFill>
              <a:latin typeface="Oswald" panose="00000500000000000000" pitchFamily="2" charset="-52"/>
              <a:ea typeface="Oswald"/>
              <a:cs typeface="Oswald"/>
              <a:sym typeface="Oswald"/>
            </a:endParaRPr>
          </a:p>
          <a:p>
            <a:pPr marL="460800" indent="-293900" algn="just">
              <a:spcBef>
                <a:spcPts val="0"/>
              </a:spcBef>
              <a:buClr>
                <a:schemeClr val="dk2"/>
              </a:buClr>
              <a:buSzPts val="1000"/>
              <a:buFont typeface="Oswald"/>
              <a:buChar char="●"/>
            </a:pPr>
            <a:endParaRPr lang="ru-RU" sz="1400" dirty="0">
              <a:solidFill>
                <a:srgbClr val="FF0000"/>
              </a:solidFill>
              <a:latin typeface="Oswald" panose="00000500000000000000" pitchFamily="2" charset="-52"/>
              <a:ea typeface="Oswald"/>
              <a:cs typeface="Oswald"/>
              <a:sym typeface="Oswald"/>
            </a:endParaRPr>
          </a:p>
          <a:p>
            <a:pPr marL="460800" lvl="0" indent="-293900" algn="just">
              <a:spcBef>
                <a:spcPts val="0"/>
              </a:spcBef>
              <a:buClr>
                <a:schemeClr val="dk2"/>
              </a:buClr>
              <a:buSzPts val="1000"/>
              <a:buFont typeface="Oswald"/>
              <a:buChar char="●"/>
            </a:pPr>
            <a:endParaRPr lang="ru-RU" sz="1400" dirty="0">
              <a:solidFill>
                <a:srgbClr val="FF0000"/>
              </a:solidFill>
              <a:latin typeface="Oswald" panose="00000500000000000000" pitchFamily="2" charset="-52"/>
              <a:ea typeface="Oswald"/>
              <a:cs typeface="Oswald"/>
              <a:sym typeface="Oswald"/>
            </a:endParaRPr>
          </a:p>
          <a:p>
            <a:pPr marL="460800" lvl="0" indent="-319300" algn="just">
              <a:spcBef>
                <a:spcPts val="0"/>
              </a:spcBef>
              <a:buClr>
                <a:schemeClr val="dk2"/>
              </a:buClr>
              <a:buSzPts val="1400"/>
              <a:buFont typeface="Oswald"/>
              <a:buChar char="●"/>
            </a:pPr>
            <a:endParaRPr lang="ru-RU" dirty="0">
              <a:solidFill>
                <a:schemeClr val="tx1"/>
              </a:solidFill>
              <a:latin typeface="Oswald" panose="00000500000000000000" pitchFamily="2" charset="-52"/>
              <a:ea typeface="Oswald"/>
              <a:cs typeface="Oswald"/>
              <a:sym typeface="Oswald"/>
            </a:endParaRPr>
          </a:p>
          <a:p>
            <a:endParaRPr lang="ru-RU" dirty="0">
              <a:latin typeface="Oswald" panose="00000500000000000000" pitchFamily="2" charset="-52"/>
            </a:endParaRPr>
          </a:p>
        </p:txBody>
      </p:sp>
    </p:spTree>
    <p:extLst>
      <p:ext uri="{BB962C8B-B14F-4D97-AF65-F5344CB8AC3E}">
        <p14:creationId xmlns:p14="http://schemas.microsoft.com/office/powerpoint/2010/main" val="32894635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gradFill>
          <a:gsLst>
            <a:gs pos="0">
              <a:srgbClr val="DADFE4"/>
            </a:gs>
            <a:gs pos="100000">
              <a:srgbClr val="F3F3F3"/>
            </a:gs>
          </a:gsLst>
          <a:lin ang="5400012" scaled="0"/>
        </a:gradFill>
        <a:effectLst/>
      </p:bgPr>
    </p:bg>
    <p:spTree>
      <p:nvGrpSpPr>
        <p:cNvPr id="1" name="Shape 217"/>
        <p:cNvGrpSpPr/>
        <p:nvPr/>
      </p:nvGrpSpPr>
      <p:grpSpPr>
        <a:xfrm>
          <a:off x="0" y="0"/>
          <a:ext cx="0" cy="0"/>
          <a:chOff x="0" y="0"/>
          <a:chExt cx="0" cy="0"/>
        </a:xfrm>
      </p:grpSpPr>
      <p:graphicFrame>
        <p:nvGraphicFramePr>
          <p:cNvPr id="218" name="Google Shape;218;p32"/>
          <p:cNvGraphicFramePr/>
          <p:nvPr>
            <p:extLst>
              <p:ext uri="{D42A27DB-BD31-4B8C-83A1-F6EECF244321}">
                <p14:modId xmlns:p14="http://schemas.microsoft.com/office/powerpoint/2010/main" val="3045292995"/>
              </p:ext>
            </p:extLst>
          </p:nvPr>
        </p:nvGraphicFramePr>
        <p:xfrm>
          <a:off x="324888" y="1271770"/>
          <a:ext cx="8494225" cy="3779430"/>
        </p:xfrm>
        <a:graphic>
          <a:graphicData uri="http://schemas.openxmlformats.org/drawingml/2006/table">
            <a:tbl>
              <a:tblPr>
                <a:noFill/>
                <a:tableStyleId>{BF4A3D39-4975-46BA-BE83-8B02B6239DEE}</a:tableStyleId>
              </a:tblPr>
              <a:tblGrid>
                <a:gridCol w="2011275">
                  <a:extLst>
                    <a:ext uri="{9D8B030D-6E8A-4147-A177-3AD203B41FA5}">
                      <a16:colId xmlns:a16="http://schemas.microsoft.com/office/drawing/2014/main" xmlns="" val="20000"/>
                    </a:ext>
                  </a:extLst>
                </a:gridCol>
                <a:gridCol w="6482950">
                  <a:extLst>
                    <a:ext uri="{9D8B030D-6E8A-4147-A177-3AD203B41FA5}">
                      <a16:colId xmlns:a16="http://schemas.microsoft.com/office/drawing/2014/main" xmlns="" val="20001"/>
                    </a:ext>
                  </a:extLst>
                </a:gridCol>
              </a:tblGrid>
              <a:tr h="0">
                <a:tc>
                  <a:txBody>
                    <a:bodyPr/>
                    <a:lstStyle/>
                    <a:p>
                      <a:pPr marL="0" lvl="0" indent="0" algn="l" rtl="0">
                        <a:spcBef>
                          <a:spcPts val="0"/>
                        </a:spcBef>
                        <a:spcAft>
                          <a:spcPts val="0"/>
                        </a:spcAft>
                        <a:buNone/>
                      </a:pPr>
                      <a:r>
                        <a:rPr lang="ru-RU" sz="1200" b="1" dirty="0">
                          <a:latin typeface="Oswald"/>
                          <a:ea typeface="Oswald"/>
                          <a:cs typeface="Oswald"/>
                          <a:sym typeface="Oswald"/>
                        </a:rPr>
                        <a:t>Категория получателей (в соответствии с НПА Свердловской области)</a:t>
                      </a:r>
                      <a:endParaRPr sz="1200" b="1" dirty="0">
                        <a:latin typeface="Oswald"/>
                        <a:ea typeface="Oswald"/>
                        <a:cs typeface="Oswald"/>
                        <a:sym typeface="Oswald"/>
                      </a:endParaRPr>
                    </a:p>
                  </a:txBody>
                  <a:tcPr marL="91425" marR="91425" marT="91425" marB="91425"/>
                </a:tc>
                <a:tc>
                  <a:txBody>
                    <a:bodyPr/>
                    <a:lstStyle/>
                    <a:p>
                      <a:pPr marL="0" lvl="0" indent="0" algn="l" rtl="0">
                        <a:spcBef>
                          <a:spcPts val="0"/>
                        </a:spcBef>
                        <a:spcAft>
                          <a:spcPts val="0"/>
                        </a:spcAft>
                        <a:buNone/>
                      </a:pPr>
                      <a:r>
                        <a:rPr lang="ru" sz="1200" b="1">
                          <a:latin typeface="Oswald"/>
                          <a:ea typeface="Oswald"/>
                          <a:cs typeface="Oswald"/>
                          <a:sym typeface="Oswald"/>
                        </a:rPr>
                        <a:t>Порядок получения</a:t>
                      </a:r>
                      <a:endParaRPr sz="1200" b="1">
                        <a:latin typeface="Oswald"/>
                        <a:ea typeface="Oswald"/>
                        <a:cs typeface="Oswald"/>
                        <a:sym typeface="Oswald"/>
                      </a:endParaRPr>
                    </a:p>
                  </a:txBody>
                  <a:tcPr marL="91425" marR="91425" marT="91425" marB="91425"/>
                </a:tc>
                <a:extLst>
                  <a:ext uri="{0D108BD9-81ED-4DB2-BD59-A6C34878D82A}">
                    <a16:rowId xmlns:a16="http://schemas.microsoft.com/office/drawing/2014/main" xmlns="" val="10000"/>
                  </a:ext>
                </a:extLst>
              </a:tr>
              <a:tr h="883450">
                <a:tc>
                  <a:txBody>
                    <a:bodyPr/>
                    <a:lstStyle/>
                    <a:p>
                      <a:pPr marL="179999" lvl="0" indent="-156249" algn="l" rtl="0">
                        <a:spcBef>
                          <a:spcPts val="0"/>
                        </a:spcBef>
                        <a:spcAft>
                          <a:spcPts val="0"/>
                        </a:spcAft>
                        <a:buSzPts val="1100"/>
                        <a:buFont typeface="Oswald"/>
                        <a:buChar char="●"/>
                      </a:pPr>
                      <a:r>
                        <a:rPr lang="ru" sz="1100" dirty="0">
                          <a:latin typeface="Oswald"/>
                          <a:ea typeface="Oswald"/>
                          <a:cs typeface="Oswald"/>
                          <a:sym typeface="Oswald"/>
                        </a:rPr>
                        <a:t>Ребенок-инвалид</a:t>
                      </a:r>
                      <a:r>
                        <a:rPr lang="ru" sz="1100" baseline="0" dirty="0">
                          <a:latin typeface="Oswald"/>
                          <a:ea typeface="Oswald"/>
                          <a:cs typeface="Oswald"/>
                          <a:sym typeface="Oswald"/>
                        </a:rPr>
                        <a:t> -</a:t>
                      </a:r>
                      <a:r>
                        <a:rPr lang="ru" sz="1100" dirty="0">
                          <a:latin typeface="Oswald"/>
                          <a:ea typeface="Oswald"/>
                          <a:cs typeface="Oswald"/>
                          <a:sym typeface="Oswald"/>
                        </a:rPr>
                        <a:t> лица в возрасте до 18 лет, которым установлена категория «ребенок-инвалид»</a:t>
                      </a:r>
                      <a:endParaRPr sz="1100" dirty="0">
                        <a:latin typeface="Oswald"/>
                        <a:ea typeface="Oswald"/>
                        <a:cs typeface="Oswald"/>
                        <a:sym typeface="Oswald"/>
                      </a:endParaRPr>
                    </a:p>
                  </a:txBody>
                  <a:tcPr marL="91425" marR="91425" marT="91425" marB="91425"/>
                </a:tc>
                <a:tc>
                  <a:txBody>
                    <a:bodyPr/>
                    <a:lstStyle/>
                    <a:p>
                      <a:pPr marL="179999" lvl="0" indent="-155575" algn="l" rtl="0">
                        <a:spcBef>
                          <a:spcPts val="0"/>
                        </a:spcBef>
                        <a:spcAft>
                          <a:spcPts val="0"/>
                        </a:spcAft>
                        <a:buSzPts val="1100"/>
                        <a:buFont typeface="Oswald"/>
                        <a:buChar char="●"/>
                      </a:pPr>
                      <a:r>
                        <a:rPr lang="ru" sz="1100" dirty="0">
                          <a:latin typeface="Oswald"/>
                          <a:ea typeface="Oswald"/>
                          <a:cs typeface="Oswald"/>
                          <a:sym typeface="Oswald"/>
                        </a:rPr>
                        <a:t>Подача заявления руководителю образовательной организации</a:t>
                      </a:r>
                      <a:endParaRPr sz="1100" dirty="0">
                        <a:latin typeface="Oswald"/>
                        <a:ea typeface="Oswald"/>
                        <a:cs typeface="Oswald"/>
                        <a:sym typeface="Oswald"/>
                      </a:endParaRPr>
                    </a:p>
                    <a:p>
                      <a:pPr marL="179999" lvl="0" indent="-155575" algn="l" rtl="0">
                        <a:spcBef>
                          <a:spcPts val="0"/>
                        </a:spcBef>
                        <a:spcAft>
                          <a:spcPts val="0"/>
                        </a:spcAft>
                        <a:buSzPts val="1100"/>
                        <a:buFont typeface="Oswald"/>
                        <a:buChar char="●"/>
                      </a:pPr>
                      <a:r>
                        <a:rPr lang="ru" sz="1100" dirty="0">
                          <a:latin typeface="Oswald"/>
                          <a:ea typeface="Oswald"/>
                          <a:cs typeface="Oswald"/>
                          <a:sym typeface="Oswald"/>
                        </a:rPr>
                        <a:t>Копия паспорта или иного документа, удостоверяющего личность заявителя</a:t>
                      </a:r>
                      <a:endParaRPr sz="1100" dirty="0">
                        <a:latin typeface="Oswald"/>
                        <a:ea typeface="Oswald"/>
                        <a:cs typeface="Oswald"/>
                        <a:sym typeface="Oswald"/>
                      </a:endParaRPr>
                    </a:p>
                    <a:p>
                      <a:pPr marL="179999" lvl="0" indent="-155575" algn="l" rtl="0">
                        <a:spcBef>
                          <a:spcPts val="0"/>
                        </a:spcBef>
                        <a:spcAft>
                          <a:spcPts val="0"/>
                        </a:spcAft>
                        <a:buSzPts val="1100"/>
                        <a:buFont typeface="Oswald"/>
                        <a:buChar char="●"/>
                      </a:pPr>
                      <a:r>
                        <a:rPr lang="ru" sz="1100" dirty="0">
                          <a:latin typeface="Oswald"/>
                          <a:ea typeface="Oswald"/>
                          <a:cs typeface="Oswald"/>
                          <a:sym typeface="Oswald"/>
                        </a:rPr>
                        <a:t>Копия свидетельства о рождении ребенка заявителя, в отношении которого назначается денежная компенсация</a:t>
                      </a:r>
                      <a:endParaRPr sz="1100" dirty="0">
                        <a:latin typeface="Oswald"/>
                        <a:ea typeface="Oswald"/>
                        <a:cs typeface="Oswald"/>
                        <a:sym typeface="Oswald"/>
                      </a:endParaRPr>
                    </a:p>
                    <a:p>
                      <a:pPr marL="179999" lvl="0" indent="-155575" algn="l" rtl="0">
                        <a:spcBef>
                          <a:spcPts val="0"/>
                        </a:spcBef>
                        <a:spcAft>
                          <a:spcPts val="0"/>
                        </a:spcAft>
                        <a:buSzPts val="1100"/>
                        <a:buFont typeface="Oswald"/>
                        <a:buChar char="●"/>
                      </a:pPr>
                      <a:r>
                        <a:rPr lang="ru" sz="1100" dirty="0">
                          <a:latin typeface="Oswald"/>
                          <a:ea typeface="Oswald"/>
                          <a:cs typeface="Oswald"/>
                          <a:sym typeface="Oswald"/>
                        </a:rPr>
                        <a:t>Справка федерального государственного учреждения медико-социальной экспертизы об установлении инвалидности</a:t>
                      </a:r>
                      <a:endParaRPr sz="1100" dirty="0">
                        <a:latin typeface="Oswald"/>
                        <a:ea typeface="Oswald"/>
                        <a:cs typeface="Oswald"/>
                        <a:sym typeface="Oswald"/>
                      </a:endParaRPr>
                    </a:p>
                    <a:p>
                      <a:pPr marL="179999" lvl="0" indent="-155575" algn="l" rtl="0">
                        <a:spcBef>
                          <a:spcPts val="0"/>
                        </a:spcBef>
                        <a:spcAft>
                          <a:spcPts val="0"/>
                        </a:spcAft>
                        <a:buSzPts val="1100"/>
                        <a:buFont typeface="Oswald"/>
                        <a:buChar char="●"/>
                      </a:pPr>
                      <a:r>
                        <a:rPr lang="ru" sz="1100" dirty="0">
                          <a:latin typeface="Oswald"/>
                          <a:ea typeface="Oswald"/>
                          <a:cs typeface="Oswald"/>
                          <a:sym typeface="Oswald"/>
                        </a:rPr>
                        <a:t>Сведения о банковских реквизитах и номере лицевого счета обучающегося, открытого в кредитной организации РФ </a:t>
                      </a:r>
                      <a:endParaRPr sz="1100" dirty="0">
                        <a:latin typeface="Oswald"/>
                        <a:ea typeface="Oswald"/>
                        <a:cs typeface="Oswald"/>
                        <a:sym typeface="Oswald"/>
                      </a:endParaRPr>
                    </a:p>
                    <a:p>
                      <a:pPr marL="179999" lvl="0" indent="-155575" algn="l" rtl="0">
                        <a:spcBef>
                          <a:spcPts val="0"/>
                        </a:spcBef>
                        <a:spcAft>
                          <a:spcPts val="0"/>
                        </a:spcAft>
                        <a:buSzPts val="1100"/>
                        <a:buFont typeface="Oswald"/>
                        <a:buChar char="●"/>
                      </a:pPr>
                      <a:r>
                        <a:rPr lang="ru" sz="1100" dirty="0">
                          <a:latin typeface="Oswald"/>
                          <a:ea typeface="Oswald"/>
                          <a:cs typeface="Oswald"/>
                          <a:sym typeface="Oswald"/>
                        </a:rPr>
                        <a:t>Заявление о согласии на обработку персональных данных заявителя и обучающихся с ОВЗ в соответствии с законодательством РФ</a:t>
                      </a:r>
                      <a:endParaRPr sz="1100" dirty="0">
                        <a:latin typeface="Oswald"/>
                        <a:ea typeface="Oswald"/>
                        <a:cs typeface="Oswald"/>
                        <a:sym typeface="Oswald"/>
                      </a:endParaRPr>
                    </a:p>
                  </a:txBody>
                  <a:tcPr marL="91425" marR="91425" marT="91425" marB="91425"/>
                </a:tc>
                <a:extLst>
                  <a:ext uri="{0D108BD9-81ED-4DB2-BD59-A6C34878D82A}">
                    <a16:rowId xmlns:a16="http://schemas.microsoft.com/office/drawing/2014/main" xmlns="" val="10001"/>
                  </a:ext>
                </a:extLst>
              </a:tr>
              <a:tr h="590775">
                <a:tc>
                  <a:txBody>
                    <a:bodyPr/>
                    <a:lstStyle/>
                    <a:p>
                      <a:pPr marL="179999" lvl="0" indent="-156249" algn="l" rtl="0">
                        <a:spcBef>
                          <a:spcPts val="0"/>
                        </a:spcBef>
                        <a:spcAft>
                          <a:spcPts val="0"/>
                        </a:spcAft>
                        <a:buSzPts val="1100"/>
                        <a:buFont typeface="Oswald"/>
                        <a:buChar char="●"/>
                      </a:pPr>
                      <a:r>
                        <a:rPr lang="ru" sz="1100">
                          <a:latin typeface="Oswald"/>
                          <a:ea typeface="Oswald"/>
                          <a:cs typeface="Oswald"/>
                          <a:sym typeface="Oswald"/>
                        </a:rPr>
                        <a:t>Обучающиеся с ограниченными возможностями здоровья</a:t>
                      </a:r>
                      <a:endParaRPr sz="1100">
                        <a:latin typeface="Oswald"/>
                        <a:ea typeface="Oswald"/>
                        <a:cs typeface="Oswald"/>
                        <a:sym typeface="Oswald"/>
                      </a:endParaRPr>
                    </a:p>
                  </a:txBody>
                  <a:tcPr marL="91425" marR="91425" marT="91425" marB="91425"/>
                </a:tc>
                <a:tc>
                  <a:txBody>
                    <a:bodyPr/>
                    <a:lstStyle/>
                    <a:p>
                      <a:pPr marL="179999" lvl="0" indent="-155575" algn="l" rtl="0">
                        <a:spcBef>
                          <a:spcPts val="0"/>
                        </a:spcBef>
                        <a:spcAft>
                          <a:spcPts val="0"/>
                        </a:spcAft>
                        <a:buSzPts val="1100"/>
                        <a:buFont typeface="Oswald"/>
                        <a:buChar char="●"/>
                      </a:pPr>
                      <a:r>
                        <a:rPr lang="ru" sz="1100" dirty="0">
                          <a:latin typeface="Oswald"/>
                          <a:ea typeface="Oswald"/>
                          <a:cs typeface="Oswald"/>
                          <a:sym typeface="Oswald"/>
                        </a:rPr>
                        <a:t>Подача заявления руководителю образовательной организации</a:t>
                      </a:r>
                      <a:endParaRPr sz="1100" dirty="0">
                        <a:latin typeface="Oswald"/>
                        <a:ea typeface="Oswald"/>
                        <a:cs typeface="Oswald"/>
                        <a:sym typeface="Oswald"/>
                      </a:endParaRPr>
                    </a:p>
                    <a:p>
                      <a:pPr marL="179999" lvl="0" indent="-155575" algn="l" rtl="0">
                        <a:spcBef>
                          <a:spcPts val="0"/>
                        </a:spcBef>
                        <a:spcAft>
                          <a:spcPts val="0"/>
                        </a:spcAft>
                        <a:buSzPts val="1100"/>
                        <a:buFont typeface="Oswald"/>
                        <a:buChar char="●"/>
                      </a:pPr>
                      <a:r>
                        <a:rPr lang="ru" sz="1100" dirty="0">
                          <a:latin typeface="Oswald"/>
                          <a:ea typeface="Oswald"/>
                          <a:cs typeface="Oswald"/>
                          <a:sym typeface="Oswald"/>
                        </a:rPr>
                        <a:t>Копия паспорта или иного документа, удостоверяющего личность заявителя</a:t>
                      </a:r>
                      <a:endParaRPr sz="1100" dirty="0">
                        <a:latin typeface="Oswald"/>
                        <a:ea typeface="Oswald"/>
                        <a:cs typeface="Oswald"/>
                        <a:sym typeface="Oswald"/>
                      </a:endParaRPr>
                    </a:p>
                    <a:p>
                      <a:pPr marL="179999" lvl="0" indent="-155575" algn="l" rtl="0">
                        <a:spcBef>
                          <a:spcPts val="0"/>
                        </a:spcBef>
                        <a:spcAft>
                          <a:spcPts val="0"/>
                        </a:spcAft>
                        <a:buSzPts val="1100"/>
                        <a:buFont typeface="Oswald"/>
                        <a:buChar char="●"/>
                      </a:pPr>
                      <a:r>
                        <a:rPr lang="ru" sz="1100" dirty="0">
                          <a:latin typeface="Oswald"/>
                          <a:ea typeface="Oswald"/>
                          <a:cs typeface="Oswald"/>
                          <a:sym typeface="Oswald"/>
                        </a:rPr>
                        <a:t>Копия свидетельства о рождении ребенка заявителя, в отношении которого назначается денежная компенсация</a:t>
                      </a:r>
                      <a:endParaRPr sz="1100" dirty="0">
                        <a:latin typeface="Oswald"/>
                        <a:ea typeface="Oswald"/>
                        <a:cs typeface="Oswald"/>
                        <a:sym typeface="Oswald"/>
                      </a:endParaRPr>
                    </a:p>
                    <a:p>
                      <a:pPr marL="179999" lvl="0" indent="-155575" algn="l" rtl="0">
                        <a:spcBef>
                          <a:spcPts val="0"/>
                        </a:spcBef>
                        <a:spcAft>
                          <a:spcPts val="0"/>
                        </a:spcAft>
                        <a:buSzPts val="1100"/>
                        <a:buFont typeface="Oswald"/>
                        <a:buChar char="●"/>
                      </a:pPr>
                      <a:r>
                        <a:rPr lang="ru" sz="1100" dirty="0">
                          <a:latin typeface="Oswald"/>
                          <a:ea typeface="Oswald"/>
                          <a:cs typeface="Oswald"/>
                          <a:sym typeface="Oswald"/>
                        </a:rPr>
                        <a:t>Копия заключения психолого-медико-педагогической комиссии об ограниченных возможностях здоровья</a:t>
                      </a:r>
                      <a:endParaRPr sz="1100" dirty="0">
                        <a:latin typeface="Oswald"/>
                        <a:ea typeface="Oswald"/>
                        <a:cs typeface="Oswald"/>
                        <a:sym typeface="Oswald"/>
                      </a:endParaRPr>
                    </a:p>
                    <a:p>
                      <a:pPr marL="179999" lvl="0" indent="-155575" algn="l" rtl="0">
                        <a:spcBef>
                          <a:spcPts val="0"/>
                        </a:spcBef>
                        <a:spcAft>
                          <a:spcPts val="0"/>
                        </a:spcAft>
                        <a:buSzPts val="1100"/>
                        <a:buFont typeface="Oswald"/>
                        <a:buChar char="●"/>
                      </a:pPr>
                      <a:r>
                        <a:rPr lang="ru" sz="1100" dirty="0">
                          <a:latin typeface="Oswald"/>
                          <a:ea typeface="Oswald"/>
                          <a:cs typeface="Oswald"/>
                          <a:sym typeface="Oswald"/>
                        </a:rPr>
                        <a:t>Сведения о банковских реквизитах и номере лицевого счета обучающегося с ОВЗ , открытого в кредитной организации РФ на имя обучающегося с ОВЗ</a:t>
                      </a:r>
                      <a:endParaRPr sz="1100" dirty="0">
                        <a:latin typeface="Oswald"/>
                        <a:ea typeface="Oswald"/>
                        <a:cs typeface="Oswald"/>
                        <a:sym typeface="Oswald"/>
                      </a:endParaRPr>
                    </a:p>
                    <a:p>
                      <a:pPr marL="179999" lvl="0" indent="-155575" algn="l" rtl="0">
                        <a:spcBef>
                          <a:spcPts val="0"/>
                        </a:spcBef>
                        <a:spcAft>
                          <a:spcPts val="0"/>
                        </a:spcAft>
                        <a:buSzPts val="1100"/>
                        <a:buFont typeface="Oswald"/>
                        <a:buChar char="●"/>
                      </a:pPr>
                      <a:r>
                        <a:rPr lang="ru" sz="1100" dirty="0">
                          <a:latin typeface="Oswald"/>
                          <a:ea typeface="Oswald"/>
                          <a:cs typeface="Oswald"/>
                          <a:sym typeface="Oswald"/>
                        </a:rPr>
                        <a:t>Заявление о согласии на обработку персональных данных заявителя и обучающихся с ОВЗ в соответствии с законодательством РФ</a:t>
                      </a:r>
                      <a:endParaRPr sz="1100" dirty="0">
                        <a:latin typeface="Oswald"/>
                        <a:ea typeface="Oswald"/>
                        <a:cs typeface="Oswald"/>
                        <a:sym typeface="Oswald"/>
                      </a:endParaRPr>
                    </a:p>
                  </a:txBody>
                  <a:tcPr marL="91425" marR="91425" marT="91425" marB="91425"/>
                </a:tc>
                <a:extLst>
                  <a:ext uri="{0D108BD9-81ED-4DB2-BD59-A6C34878D82A}">
                    <a16:rowId xmlns:a16="http://schemas.microsoft.com/office/drawing/2014/main" xmlns="" val="10002"/>
                  </a:ext>
                </a:extLst>
              </a:tr>
            </a:tbl>
          </a:graphicData>
        </a:graphic>
      </p:graphicFrame>
      <p:sp>
        <p:nvSpPr>
          <p:cNvPr id="219" name="Google Shape;219;p32"/>
          <p:cNvSpPr txBox="1">
            <a:spLocks noGrp="1"/>
          </p:cNvSpPr>
          <p:nvPr>
            <p:ph type="ctrTitle"/>
          </p:nvPr>
        </p:nvSpPr>
        <p:spPr>
          <a:xfrm>
            <a:off x="2674050" y="487875"/>
            <a:ext cx="5760000" cy="707700"/>
          </a:xfrm>
          <a:prstGeom prst="rect">
            <a:avLst/>
          </a:prstGeom>
          <a:noFill/>
          <a:ln>
            <a:noFill/>
          </a:ln>
        </p:spPr>
        <p:txBody>
          <a:bodyPr spcFirstLastPara="1" wrap="square" lIns="68575" tIns="34275" rIns="68575" bIns="34275" anchor="ctr" anchorCtr="0">
            <a:noAutofit/>
          </a:bodyPr>
          <a:lstStyle/>
          <a:p>
            <a:pPr marL="0" lvl="0" indent="0" algn="l" rtl="0">
              <a:lnSpc>
                <a:spcPct val="90000"/>
              </a:lnSpc>
              <a:spcBef>
                <a:spcPts val="0"/>
              </a:spcBef>
              <a:spcAft>
                <a:spcPts val="0"/>
              </a:spcAft>
              <a:buNone/>
            </a:pPr>
            <a:r>
              <a:rPr lang="ru" sz="900">
                <a:solidFill>
                  <a:srgbClr val="000000"/>
                </a:solidFill>
                <a:latin typeface="Oswald"/>
                <a:ea typeface="Oswald"/>
                <a:cs typeface="Oswald"/>
                <a:sym typeface="Oswald"/>
              </a:rPr>
              <a:t>ДЕНЕЖНАЯ КОМПЕНСАЦИЯ НА ОБЕСПЕЧЕНИЕ БЕСПЛАТНЫМ ДВУХРАЗОВЫМ ПИТАНИЕМ (ЗАВТРАК И ОБЕД) ОБУЧАЮЩИХСЯ С ОГРАНИЧЕННЫМИ ВОЗМОЖНОСТЯМИ ЗДОРОВЬЯ, В ТОМ ЧИСЛЕ ДЕТЕЙ-ИНВАЛИДОВ, ПО ОЧНОЙ ФОРМЕ ОБУЧЕНИЯ ЗА СЧЕТ СРЕДСТВ ОБЛАСТНОГО БЮДЖЕТА ПО ОБРАЗОВАТЕЛЬНЫМ ПРОГРАММАМ СРЕДНЕГО ПРОФЕССИОНАЛЬНОГО ОБРАЗОВАНИЯ И (ИЛИ) ПРОГРАММАМ ПРОФЕССИОНАЛЬНОЙ ПОДГОТОВКИ ПО ПРОФЕССИЯМ РАБОЧИХ, ДОЛЖНОСТЯМ СЛУЖАЩИХ</a:t>
            </a:r>
            <a:endParaRPr sz="1000">
              <a:solidFill>
                <a:srgbClr val="000000"/>
              </a:solidFill>
              <a:latin typeface="Montserrat"/>
              <a:ea typeface="Montserrat"/>
              <a:cs typeface="Montserrat"/>
              <a:sym typeface="Montserrat"/>
            </a:endParaRPr>
          </a:p>
        </p:txBody>
      </p:sp>
      <p:sp>
        <p:nvSpPr>
          <p:cNvPr id="220" name="Google Shape;220;p32"/>
          <p:cNvSpPr txBox="1"/>
          <p:nvPr/>
        </p:nvSpPr>
        <p:spPr>
          <a:xfrm>
            <a:off x="747150" y="487600"/>
            <a:ext cx="1926900" cy="7077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r>
              <a:rPr lang="ru" sz="1500" b="1">
                <a:latin typeface="Oswald"/>
                <a:ea typeface="Oswald"/>
                <a:cs typeface="Oswald"/>
                <a:sym typeface="Oswald"/>
              </a:rPr>
              <a:t>КОД МЕРЫ 0583</a:t>
            </a:r>
            <a:endParaRPr sz="1500" b="1">
              <a:latin typeface="Oswald"/>
              <a:ea typeface="Oswald"/>
              <a:cs typeface="Oswald"/>
              <a:sym typeface="Oswald"/>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gradFill>
          <a:gsLst>
            <a:gs pos="0">
              <a:srgbClr val="DADFE4"/>
            </a:gs>
            <a:gs pos="100000">
              <a:srgbClr val="F3F3F3"/>
            </a:gs>
          </a:gsLst>
          <a:lin ang="5400012" scaled="0"/>
        </a:gradFill>
        <a:effectLst/>
      </p:bgPr>
    </p:bg>
    <p:spTree>
      <p:nvGrpSpPr>
        <p:cNvPr id="1" name="Shape 224"/>
        <p:cNvGrpSpPr/>
        <p:nvPr/>
      </p:nvGrpSpPr>
      <p:grpSpPr>
        <a:xfrm>
          <a:off x="0" y="0"/>
          <a:ext cx="0" cy="0"/>
          <a:chOff x="0" y="0"/>
          <a:chExt cx="0" cy="0"/>
        </a:xfrm>
      </p:grpSpPr>
      <p:sp>
        <p:nvSpPr>
          <p:cNvPr id="225" name="Google Shape;225;p33"/>
          <p:cNvSpPr txBox="1">
            <a:spLocks noGrp="1"/>
          </p:cNvSpPr>
          <p:nvPr>
            <p:ph type="ctrTitle"/>
          </p:nvPr>
        </p:nvSpPr>
        <p:spPr>
          <a:xfrm>
            <a:off x="2674050" y="101600"/>
            <a:ext cx="5760000" cy="880533"/>
          </a:xfrm>
          <a:prstGeom prst="rect">
            <a:avLst/>
          </a:prstGeom>
          <a:noFill/>
          <a:ln>
            <a:noFill/>
          </a:ln>
        </p:spPr>
        <p:txBody>
          <a:bodyPr spcFirstLastPara="1" wrap="square" lIns="68575" tIns="34275" rIns="68575" bIns="34275" anchor="ctr" anchorCtr="0">
            <a:noAutofit/>
          </a:bodyPr>
          <a:lstStyle/>
          <a:p>
            <a:pPr lvl="0" algn="l">
              <a:lnSpc>
                <a:spcPct val="90000"/>
              </a:lnSpc>
            </a:pPr>
            <a:r>
              <a:rPr lang="ru" sz="1050" dirty="0">
                <a:solidFill>
                  <a:srgbClr val="000000"/>
                </a:solidFill>
                <a:latin typeface="Oswald"/>
                <a:ea typeface="Oswald"/>
                <a:cs typeface="Oswald"/>
                <a:sym typeface="Oswald"/>
              </a:rPr>
              <a:t>ДЕНЕЖНАЯ КОМПЕНСАЦИЯ НА ОБЕСПЕЧЕНИЕ БЕСПЛАТНЫМ ПИТАНИЕМ ОБУЧАЮЩИХСЯ ПО ОЧНОЙ ФОРМЕ ОБУЧЕНИЯ ЗА СЧЕТ СРЕДСТВ ОБЛАСТНОГО БЮДЖЕТА ПО ОБРАЗОВАТЕЛЬНЫМ ПРОГРАММАМ СРЕДНЕГО ПРОФЕССИОНАЛЬНОГО ОБРАЗОВАНИЯ И (ИЛИ) ПРОГРАММАМ ПРОФЕССИОНАЛЬНОЙ ПОДГОТОВКИ ПО ПРОФЕССИЯМ РАБОЧИХ, ДОЛЖНОСТЯМ СЛУЖАЩИХ, НАХОДЯЩИХСЯ НА ПОЛНОМ ГОСУДАРСТВЕННОМ ОБЕСПЕЧЕНИИ</a:t>
            </a:r>
            <a:endParaRPr sz="1050" dirty="0">
              <a:solidFill>
                <a:srgbClr val="000000"/>
              </a:solidFill>
              <a:latin typeface="Oswald"/>
              <a:ea typeface="Oswald"/>
              <a:cs typeface="Oswald"/>
              <a:sym typeface="Oswald"/>
            </a:endParaRPr>
          </a:p>
        </p:txBody>
      </p:sp>
      <p:sp>
        <p:nvSpPr>
          <p:cNvPr id="226" name="Google Shape;226;p33"/>
          <p:cNvSpPr/>
          <p:nvPr/>
        </p:nvSpPr>
        <p:spPr>
          <a:xfrm>
            <a:off x="464050" y="1271909"/>
            <a:ext cx="8047433" cy="3128211"/>
          </a:xfrm>
          <a:prstGeom prst="rect">
            <a:avLst/>
          </a:prstGeom>
          <a:noFill/>
          <a:ln>
            <a:noFill/>
          </a:ln>
        </p:spPr>
        <p:txBody>
          <a:bodyPr spcFirstLastPara="1" wrap="square" lIns="68575" tIns="34275" rIns="68575" bIns="34275" anchor="ctr" anchorCtr="0">
            <a:noAutofit/>
          </a:bodyPr>
          <a:lstStyle/>
          <a:p>
            <a:pPr marL="0" marR="0" lvl="0" indent="0" algn="ctr" rtl="0">
              <a:spcBef>
                <a:spcPts val="0"/>
              </a:spcBef>
              <a:spcAft>
                <a:spcPts val="0"/>
              </a:spcAft>
              <a:buNone/>
            </a:pPr>
            <a:endParaRPr b="1" dirty="0">
              <a:solidFill>
                <a:srgbClr val="434343"/>
              </a:solidFill>
              <a:latin typeface="Oswald"/>
              <a:ea typeface="Oswald"/>
              <a:cs typeface="Oswald"/>
              <a:sym typeface="Oswald"/>
            </a:endParaRPr>
          </a:p>
          <a:p>
            <a:pPr marL="166900" lvl="0" algn="ctr">
              <a:buClr>
                <a:schemeClr val="dk2"/>
              </a:buClr>
              <a:buSzPts val="1000"/>
            </a:pPr>
            <a:r>
              <a:rPr lang="ru-RU" sz="1300" b="1" dirty="0">
                <a:solidFill>
                  <a:schemeClr val="tx1"/>
                </a:solidFill>
                <a:latin typeface="Oswald"/>
                <a:ea typeface="Oswald"/>
                <a:cs typeface="Oswald"/>
                <a:sym typeface="Oswald"/>
              </a:rPr>
              <a:t>Нормативные основания</a:t>
            </a:r>
          </a:p>
          <a:p>
            <a:pPr marL="460800" indent="-293900" algn="just">
              <a:buClr>
                <a:schemeClr val="dk2"/>
              </a:buClr>
              <a:buSzPts val="1000"/>
              <a:buFont typeface="Oswald"/>
              <a:buChar char="●"/>
            </a:pPr>
            <a:r>
              <a:rPr lang="ru-RU" sz="1200" dirty="0">
                <a:solidFill>
                  <a:schemeClr val="tx1"/>
                </a:solidFill>
                <a:latin typeface="Oswald"/>
                <a:ea typeface="Oswald"/>
                <a:cs typeface="Oswald"/>
                <a:sym typeface="Oswald"/>
              </a:rPr>
              <a:t>Закон </a:t>
            </a:r>
            <a:r>
              <a:rPr lang="ru-RU" sz="1200" dirty="0">
                <a:solidFill>
                  <a:schemeClr val="tx1"/>
                </a:solidFill>
                <a:latin typeface="Oswald" panose="020B0604020202020204" charset="-52"/>
                <a:ea typeface="Oswald"/>
                <a:cs typeface="Oswald"/>
                <a:sym typeface="Oswald"/>
              </a:rPr>
              <a:t>Свердловской</a:t>
            </a:r>
            <a:r>
              <a:rPr lang="ru-RU" sz="1200" dirty="0">
                <a:solidFill>
                  <a:schemeClr val="tx1"/>
                </a:solidFill>
                <a:latin typeface="Oswald"/>
                <a:ea typeface="Oswald"/>
                <a:cs typeface="Oswald"/>
                <a:sym typeface="Oswald"/>
              </a:rPr>
              <a:t> области от 26.07.2022 № 95-ОЗ «О внесении изменения в Закон Свердловской области «Об образовании в Свердловской области»</a:t>
            </a:r>
          </a:p>
          <a:p>
            <a:pPr marL="460800" lvl="0" indent="-293900" algn="just">
              <a:buClr>
                <a:schemeClr val="dk2"/>
              </a:buClr>
              <a:buSzPts val="1000"/>
              <a:buFont typeface="Oswald"/>
              <a:buChar char="●"/>
            </a:pPr>
            <a:r>
              <a:rPr lang="ru-RU" sz="1200" dirty="0">
                <a:solidFill>
                  <a:schemeClr val="tx1"/>
                </a:solidFill>
                <a:latin typeface="Oswald" panose="020B0604020202020204" charset="-52"/>
                <a:ea typeface="Oswald"/>
                <a:cs typeface="Oswald"/>
                <a:sym typeface="Oswald"/>
              </a:rPr>
              <a:t>Закон Свердловской области от </a:t>
            </a:r>
            <a:r>
              <a:rPr lang="ru-RU" sz="1200" dirty="0">
                <a:solidFill>
                  <a:schemeClr val="tx1"/>
                </a:solidFill>
                <a:latin typeface="Oswald" panose="020B0604020202020204" charset="-52"/>
                <a:ea typeface="Liberation Serif" panose="02020603050405020304" pitchFamily="18" charset="0"/>
                <a:cs typeface="Liberation Serif" panose="02020603050405020304" pitchFamily="18" charset="0"/>
              </a:rPr>
              <a:t>03.11.2022 № 114-ОЗ </a:t>
            </a:r>
            <a:r>
              <a:rPr lang="en-US" sz="1200" dirty="0">
                <a:solidFill>
                  <a:schemeClr val="tx1"/>
                </a:solidFill>
                <a:latin typeface="Oswald" panose="020B0604020202020204" charset="-52"/>
                <a:ea typeface="Liberation Serif" panose="02020603050405020304" pitchFamily="18" charset="0"/>
                <a:cs typeface="Liberation Serif" panose="02020603050405020304" pitchFamily="18" charset="0"/>
              </a:rPr>
              <a:t>«</a:t>
            </a:r>
            <a:r>
              <a:rPr lang="ru-RU" sz="1200" dirty="0">
                <a:solidFill>
                  <a:schemeClr val="tx1"/>
                </a:solidFill>
                <a:latin typeface="Oswald" panose="020B0604020202020204" charset="-52"/>
                <a:ea typeface="Liberation Serif" panose="02020603050405020304" pitchFamily="18" charset="0"/>
                <a:cs typeface="Liberation Serif" panose="02020603050405020304" pitchFamily="18" charset="0"/>
              </a:rPr>
              <a:t>О внесении изменений в статью 33-1 Закона Свердловской области "Об образовании в Свердловской области</a:t>
            </a:r>
            <a:r>
              <a:rPr lang="en-US" sz="1200" dirty="0">
                <a:solidFill>
                  <a:schemeClr val="tx1"/>
                </a:solidFill>
                <a:latin typeface="Oswald" panose="020B0604020202020204" charset="-52"/>
                <a:ea typeface="Liberation Serif" panose="02020603050405020304" pitchFamily="18" charset="0"/>
                <a:cs typeface="Liberation Serif" panose="02020603050405020304" pitchFamily="18" charset="0"/>
              </a:rPr>
              <a:t>»</a:t>
            </a:r>
            <a:endParaRPr lang="ru-RU" sz="1200" dirty="0">
              <a:solidFill>
                <a:schemeClr val="tx1"/>
              </a:solidFill>
              <a:latin typeface="Oswald" panose="020B0604020202020204" charset="-52"/>
              <a:ea typeface="Liberation Serif" panose="02020603050405020304" pitchFamily="18" charset="0"/>
              <a:cs typeface="Liberation Serif" panose="02020603050405020304" pitchFamily="18" charset="0"/>
            </a:endParaRPr>
          </a:p>
          <a:p>
            <a:pPr marL="460800" indent="-293900" algn="just">
              <a:buClr>
                <a:schemeClr val="dk2"/>
              </a:buClr>
              <a:buSzPts val="1000"/>
              <a:buFont typeface="Oswald"/>
              <a:buChar char="●"/>
            </a:pPr>
            <a:r>
              <a:rPr lang="ru-RU" sz="1200" dirty="0">
                <a:solidFill>
                  <a:schemeClr val="tx1"/>
                </a:solidFill>
                <a:latin typeface="Oswald" panose="020B0604020202020204" charset="-52"/>
                <a:ea typeface="Oswald"/>
                <a:cs typeface="Oswald"/>
                <a:sym typeface="Oswald"/>
              </a:rPr>
              <a:t>Закон Свердловской области от </a:t>
            </a:r>
            <a:r>
              <a:rPr lang="ru-RU" sz="1200" dirty="0">
                <a:solidFill>
                  <a:schemeClr val="tx1"/>
                </a:solidFill>
                <a:latin typeface="Oswald" panose="020B0604020202020204" charset="-52"/>
                <a:ea typeface="Liberation Serif" panose="02020603050405020304" pitchFamily="18" charset="0"/>
                <a:cs typeface="Liberation Serif" panose="02020603050405020304" pitchFamily="18" charset="0"/>
              </a:rPr>
              <a:t>07.06.2023 № 57-ОЗ </a:t>
            </a:r>
            <a:r>
              <a:rPr lang="en-US" sz="1200" dirty="0">
                <a:solidFill>
                  <a:schemeClr val="tx1"/>
                </a:solidFill>
                <a:latin typeface="Oswald" panose="020B0604020202020204" charset="-52"/>
                <a:ea typeface="Liberation Serif" panose="02020603050405020304" pitchFamily="18" charset="0"/>
                <a:cs typeface="Liberation Serif" panose="02020603050405020304" pitchFamily="18" charset="0"/>
              </a:rPr>
              <a:t>«</a:t>
            </a:r>
            <a:r>
              <a:rPr lang="ru-RU" sz="1200" dirty="0">
                <a:solidFill>
                  <a:schemeClr val="tx1"/>
                </a:solidFill>
                <a:latin typeface="Oswald" panose="020B0604020202020204" charset="-52"/>
                <a:ea typeface="Liberation Serif" panose="02020603050405020304" pitchFamily="18" charset="0"/>
                <a:cs typeface="Liberation Serif" panose="02020603050405020304" pitchFamily="18" charset="0"/>
              </a:rPr>
              <a:t>О внесении изменений в статью 33-1 Закона Свердловской области "Об образовании в Свердловской области</a:t>
            </a:r>
            <a:r>
              <a:rPr lang="en-US" sz="1200" dirty="0">
                <a:solidFill>
                  <a:schemeClr val="tx1"/>
                </a:solidFill>
                <a:latin typeface="Oswald" panose="020B0604020202020204" charset="-52"/>
                <a:ea typeface="Liberation Serif" panose="02020603050405020304" pitchFamily="18" charset="0"/>
                <a:cs typeface="Liberation Serif" panose="02020603050405020304" pitchFamily="18" charset="0"/>
              </a:rPr>
              <a:t>»</a:t>
            </a:r>
          </a:p>
          <a:p>
            <a:pPr marL="460800" marR="0" lvl="0" indent="-293900" algn="just" rtl="0">
              <a:spcBef>
                <a:spcPts val="0"/>
              </a:spcBef>
              <a:spcAft>
                <a:spcPts val="0"/>
              </a:spcAft>
              <a:buClr>
                <a:schemeClr val="dk2"/>
              </a:buClr>
              <a:buSzPts val="1000"/>
              <a:buFont typeface="Oswald"/>
              <a:buChar char="●"/>
            </a:pPr>
            <a:r>
              <a:rPr lang="ru" sz="1200" dirty="0">
                <a:solidFill>
                  <a:schemeClr val="tx1"/>
                </a:solidFill>
                <a:latin typeface="Oswald"/>
                <a:ea typeface="Oswald"/>
                <a:cs typeface="Oswald"/>
                <a:sym typeface="Oswald"/>
              </a:rPr>
              <a:t>Постановление Правительства Свердловской области от 05.07.2017 № 476-ПП «Об утверждении норм, по которым осуществляется полное государственное обеспечение обучающихся, в том числе обеспечение питанием, одеждой, обувью, жестким и мягким инвентарем, за счет средств областного бюджета или бюджетов муниципальных образований, расположенных на территории Свердловской области, размеров денежной компенсации, а также единовременного пособия выпускникам»</a:t>
            </a:r>
          </a:p>
          <a:p>
            <a:pPr marL="460800" lvl="0" indent="-293900" algn="just">
              <a:buClr>
                <a:schemeClr val="dk2"/>
              </a:buClr>
              <a:buSzPts val="1000"/>
              <a:buFont typeface="Oswald"/>
              <a:buChar char="●"/>
            </a:pPr>
            <a:r>
              <a:rPr lang="ru-RU" sz="1200" dirty="0">
                <a:solidFill>
                  <a:schemeClr val="tx1"/>
                </a:solidFill>
                <a:latin typeface="Oswald"/>
                <a:ea typeface="Oswald"/>
                <a:cs typeface="Oswald"/>
                <a:sym typeface="Oswald"/>
              </a:rPr>
              <a:t>Постановление Правительства Свердловской области от 30 марта 2023 г. N 221-ПП "О внесении изменений в постановление Правительства Свердловской области от 05.07.2017 N 476-ПП "Об утверждении норм, по которым осуществляется полное государственное обеспечение обучающихся…»</a:t>
            </a:r>
            <a:endParaRPr lang="ru" sz="1200" dirty="0">
              <a:solidFill>
                <a:schemeClr val="tx1"/>
              </a:solidFill>
              <a:latin typeface="Oswald"/>
              <a:ea typeface="Oswald"/>
              <a:cs typeface="Oswald"/>
              <a:sym typeface="Oswald"/>
            </a:endParaRPr>
          </a:p>
          <a:p>
            <a:pPr marL="0" lvl="0" indent="0" algn="ctr" rtl="0">
              <a:spcBef>
                <a:spcPts val="0"/>
              </a:spcBef>
              <a:spcAft>
                <a:spcPts val="0"/>
              </a:spcAft>
              <a:buNone/>
            </a:pPr>
            <a:r>
              <a:rPr lang="ru" sz="1200" b="1" dirty="0">
                <a:solidFill>
                  <a:schemeClr val="tx1"/>
                </a:solidFill>
                <a:latin typeface="Oswald"/>
                <a:ea typeface="Oswald"/>
                <a:cs typeface="Oswald"/>
                <a:sym typeface="Oswald"/>
              </a:rPr>
              <a:t>Форма предоставления - денежная</a:t>
            </a:r>
            <a:endParaRPr sz="1200" b="1" dirty="0">
              <a:solidFill>
                <a:schemeClr val="tx1"/>
              </a:solidFill>
              <a:latin typeface="Oswald"/>
              <a:ea typeface="Oswald"/>
              <a:cs typeface="Oswald"/>
              <a:sym typeface="Oswald"/>
            </a:endParaRPr>
          </a:p>
          <a:p>
            <a:pPr marL="0" lvl="0" indent="0" algn="ctr" rtl="0">
              <a:spcBef>
                <a:spcPts val="0"/>
              </a:spcBef>
              <a:spcAft>
                <a:spcPts val="0"/>
              </a:spcAft>
              <a:buNone/>
            </a:pPr>
            <a:r>
              <a:rPr lang="ru" sz="1200" b="1" dirty="0">
                <a:solidFill>
                  <a:schemeClr val="tx1"/>
                </a:solidFill>
                <a:latin typeface="Oswald"/>
                <a:ea typeface="Oswald"/>
                <a:cs typeface="Oswald"/>
                <a:sym typeface="Oswald"/>
              </a:rPr>
              <a:t>Обучающиеся, находящиеся на полном государственном обеспечении:</a:t>
            </a:r>
            <a:endParaRPr sz="1200" b="1" dirty="0">
              <a:solidFill>
                <a:schemeClr val="tx1"/>
              </a:solidFill>
              <a:latin typeface="Oswald"/>
              <a:ea typeface="Oswald"/>
              <a:cs typeface="Oswald"/>
              <a:sym typeface="Oswald"/>
            </a:endParaRPr>
          </a:p>
          <a:p>
            <a:pPr marL="457200" marR="0" lvl="0" indent="-292100" algn="just" rtl="0">
              <a:spcBef>
                <a:spcPts val="0"/>
              </a:spcBef>
              <a:spcAft>
                <a:spcPts val="0"/>
              </a:spcAft>
              <a:buClr>
                <a:schemeClr val="dk2"/>
              </a:buClr>
              <a:buSzPts val="1000"/>
              <a:buFont typeface="Oswald"/>
              <a:buChar char="●"/>
            </a:pPr>
            <a:r>
              <a:rPr lang="ru" sz="1200" dirty="0">
                <a:solidFill>
                  <a:schemeClr val="tx1"/>
                </a:solidFill>
                <a:latin typeface="Oswald"/>
                <a:ea typeface="Oswald"/>
                <a:cs typeface="Oswald"/>
                <a:sym typeface="Oswald"/>
              </a:rPr>
              <a:t>Размер компенсации: </a:t>
            </a:r>
            <a:r>
              <a:rPr lang="ru" sz="1200" dirty="0" smtClean="0">
                <a:solidFill>
                  <a:schemeClr val="tx1"/>
                </a:solidFill>
                <a:latin typeface="Oswald"/>
                <a:ea typeface="Oswald"/>
                <a:cs typeface="Oswald"/>
                <a:sym typeface="Oswald"/>
              </a:rPr>
              <a:t>261,7 </a:t>
            </a:r>
            <a:r>
              <a:rPr lang="ru" sz="1200" dirty="0">
                <a:solidFill>
                  <a:schemeClr val="tx1"/>
                </a:solidFill>
                <a:latin typeface="Oswald"/>
                <a:ea typeface="Oswald"/>
                <a:cs typeface="Oswald"/>
                <a:sym typeface="Oswald"/>
              </a:rPr>
              <a:t>руб. (в учебные дни, по состоянию на </a:t>
            </a:r>
            <a:r>
              <a:rPr lang="ru" sz="1200" dirty="0" smtClean="0">
                <a:solidFill>
                  <a:schemeClr val="tx1"/>
                </a:solidFill>
                <a:latin typeface="Oswald"/>
                <a:ea typeface="Oswald"/>
                <a:cs typeface="Oswald"/>
                <a:sym typeface="Oswald"/>
              </a:rPr>
              <a:t>01.01.2024)</a:t>
            </a:r>
            <a:endParaRPr sz="1200" dirty="0">
              <a:solidFill>
                <a:schemeClr val="tx1"/>
              </a:solidFill>
              <a:latin typeface="Oswald"/>
              <a:ea typeface="Oswald"/>
              <a:cs typeface="Oswald"/>
              <a:sym typeface="Oswald"/>
            </a:endParaRPr>
          </a:p>
          <a:p>
            <a:pPr marL="457200" marR="0" lvl="0" indent="-292100" algn="just" rtl="0">
              <a:spcBef>
                <a:spcPts val="0"/>
              </a:spcBef>
              <a:spcAft>
                <a:spcPts val="0"/>
              </a:spcAft>
              <a:buClr>
                <a:schemeClr val="dk2"/>
              </a:buClr>
              <a:buSzPts val="1000"/>
              <a:buFont typeface="Oswald"/>
              <a:buChar char="●"/>
            </a:pPr>
            <a:r>
              <a:rPr lang="ru" sz="1200" dirty="0">
                <a:solidFill>
                  <a:schemeClr val="tx1"/>
                </a:solidFill>
                <a:latin typeface="Oswald"/>
                <a:ea typeface="Oswald"/>
                <a:cs typeface="Oswald"/>
                <a:sym typeface="Oswald"/>
              </a:rPr>
              <a:t>Размер компенсации: </a:t>
            </a:r>
            <a:r>
              <a:rPr lang="ru" sz="1200" dirty="0" smtClean="0">
                <a:solidFill>
                  <a:schemeClr val="tx1"/>
                </a:solidFill>
                <a:latin typeface="Oswald"/>
                <a:ea typeface="Oswald"/>
                <a:cs typeface="Oswald"/>
                <a:sym typeface="Oswald"/>
              </a:rPr>
              <a:t>287,9 </a:t>
            </a:r>
            <a:r>
              <a:rPr lang="ru" sz="1200" dirty="0">
                <a:solidFill>
                  <a:schemeClr val="tx1"/>
                </a:solidFill>
                <a:latin typeface="Oswald"/>
                <a:ea typeface="Oswald"/>
                <a:cs typeface="Oswald"/>
                <a:sym typeface="Oswald"/>
              </a:rPr>
              <a:t>руб. ( в выходные, праздничные, каникулярные дни, по состоянию на </a:t>
            </a:r>
            <a:r>
              <a:rPr lang="ru" sz="1200" dirty="0" smtClean="0">
                <a:solidFill>
                  <a:schemeClr val="tx1"/>
                </a:solidFill>
                <a:latin typeface="Oswald"/>
                <a:ea typeface="Oswald"/>
                <a:cs typeface="Oswald"/>
                <a:sym typeface="Oswald"/>
              </a:rPr>
              <a:t>01.01.2024)</a:t>
            </a:r>
            <a:endParaRPr sz="1200" dirty="0">
              <a:solidFill>
                <a:schemeClr val="tx1"/>
              </a:solidFill>
              <a:latin typeface="Oswald"/>
              <a:ea typeface="Oswald"/>
              <a:cs typeface="Oswald"/>
              <a:sym typeface="Oswald"/>
            </a:endParaRPr>
          </a:p>
          <a:p>
            <a:pPr marL="457200" marR="0" lvl="0" indent="0" algn="ctr" rtl="0">
              <a:spcBef>
                <a:spcPts val="0"/>
              </a:spcBef>
              <a:spcAft>
                <a:spcPts val="0"/>
              </a:spcAft>
              <a:buNone/>
            </a:pPr>
            <a:r>
              <a:rPr lang="ru" sz="1200" b="1" dirty="0">
                <a:solidFill>
                  <a:schemeClr val="tx1"/>
                </a:solidFill>
                <a:latin typeface="Oswald"/>
                <a:ea typeface="Oswald"/>
                <a:cs typeface="Oswald"/>
                <a:sym typeface="Oswald"/>
              </a:rPr>
              <a:t>Обучающиеся, нуждающиеся в социальной поддержке </a:t>
            </a:r>
            <a:endParaRPr sz="1200" b="1" dirty="0">
              <a:solidFill>
                <a:schemeClr val="tx1"/>
              </a:solidFill>
              <a:latin typeface="Oswald"/>
              <a:ea typeface="Oswald"/>
              <a:cs typeface="Oswald"/>
              <a:sym typeface="Oswald"/>
            </a:endParaRPr>
          </a:p>
          <a:p>
            <a:pPr marL="457200" marR="0" lvl="0" indent="-292100" algn="just" rtl="0">
              <a:spcBef>
                <a:spcPts val="0"/>
              </a:spcBef>
              <a:spcAft>
                <a:spcPts val="0"/>
              </a:spcAft>
              <a:buClr>
                <a:schemeClr val="dk2"/>
              </a:buClr>
              <a:buSzPts val="1000"/>
              <a:buFont typeface="Oswald"/>
              <a:buChar char="●"/>
            </a:pPr>
            <a:r>
              <a:rPr lang="ru" sz="1200" dirty="0">
                <a:solidFill>
                  <a:schemeClr val="tx1"/>
                </a:solidFill>
                <a:latin typeface="Oswald"/>
                <a:ea typeface="Oswald"/>
                <a:cs typeface="Oswald"/>
                <a:sym typeface="Oswald"/>
              </a:rPr>
              <a:t>Размер компенсации: </a:t>
            </a:r>
            <a:r>
              <a:rPr lang="ru" sz="1200" dirty="0" smtClean="0">
                <a:solidFill>
                  <a:schemeClr val="tx1"/>
                </a:solidFill>
                <a:latin typeface="Oswald"/>
                <a:ea typeface="Oswald"/>
                <a:cs typeface="Oswald"/>
                <a:sym typeface="Oswald"/>
              </a:rPr>
              <a:t>70,3 </a:t>
            </a:r>
            <a:r>
              <a:rPr lang="ru" sz="1200" dirty="0">
                <a:solidFill>
                  <a:schemeClr val="tx1"/>
                </a:solidFill>
                <a:latin typeface="Oswald"/>
                <a:ea typeface="Oswald"/>
                <a:cs typeface="Oswald"/>
                <a:sym typeface="Oswald"/>
              </a:rPr>
              <a:t>руб. (в учебные дни, при реализации образовательных программ с применением электронного обучения и дистанционных образовательных технологий, по состоянию на </a:t>
            </a:r>
            <a:r>
              <a:rPr lang="ru" sz="1200" dirty="0" smtClean="0">
                <a:solidFill>
                  <a:schemeClr val="tx1"/>
                </a:solidFill>
                <a:latin typeface="Oswald"/>
                <a:ea typeface="Oswald"/>
                <a:cs typeface="Oswald"/>
                <a:sym typeface="Oswald"/>
              </a:rPr>
              <a:t>01.01.2024)</a:t>
            </a:r>
            <a:endParaRPr sz="1200" dirty="0">
              <a:solidFill>
                <a:schemeClr val="tx1"/>
              </a:solidFill>
              <a:latin typeface="Oswald"/>
              <a:ea typeface="Oswald"/>
              <a:cs typeface="Oswald"/>
              <a:sym typeface="Oswald"/>
            </a:endParaRPr>
          </a:p>
          <a:p>
            <a:pPr marL="0" lvl="0" indent="0" algn="ctr" rtl="0">
              <a:spcBef>
                <a:spcPts val="0"/>
              </a:spcBef>
              <a:spcAft>
                <a:spcPts val="0"/>
              </a:spcAft>
              <a:buNone/>
            </a:pPr>
            <a:r>
              <a:rPr lang="ru" sz="1200" b="1" dirty="0">
                <a:solidFill>
                  <a:schemeClr val="tx1"/>
                </a:solidFill>
                <a:highlight>
                  <a:schemeClr val="lt2"/>
                </a:highlight>
                <a:latin typeface="Oswald"/>
                <a:ea typeface="Oswald"/>
                <a:cs typeface="Oswald"/>
                <a:sym typeface="Oswald"/>
              </a:rPr>
              <a:t>Периодичность выплаты</a:t>
            </a:r>
            <a:endParaRPr sz="1200" b="1" dirty="0">
              <a:solidFill>
                <a:schemeClr val="tx1"/>
              </a:solidFill>
              <a:highlight>
                <a:schemeClr val="lt2"/>
              </a:highlight>
              <a:latin typeface="Oswald"/>
              <a:ea typeface="Oswald"/>
              <a:cs typeface="Oswald"/>
              <a:sym typeface="Oswald"/>
            </a:endParaRPr>
          </a:p>
          <a:p>
            <a:pPr marL="457200" lvl="0" indent="-292100" algn="l" rtl="0">
              <a:spcBef>
                <a:spcPts val="0"/>
              </a:spcBef>
              <a:spcAft>
                <a:spcPts val="0"/>
              </a:spcAft>
              <a:buClr>
                <a:schemeClr val="dk2"/>
              </a:buClr>
              <a:buSzPts val="1000"/>
              <a:buFont typeface="Oswald"/>
              <a:buChar char="●"/>
            </a:pPr>
            <a:r>
              <a:rPr lang="ru" sz="1200" dirty="0">
                <a:solidFill>
                  <a:schemeClr val="tx1"/>
                </a:solidFill>
                <a:latin typeface="Oswald"/>
                <a:ea typeface="Oswald"/>
                <a:cs typeface="Oswald"/>
                <a:sym typeface="Oswald"/>
              </a:rPr>
              <a:t>Ежемесячно</a:t>
            </a:r>
            <a:endParaRPr sz="1200" b="1" dirty="0">
              <a:solidFill>
                <a:schemeClr val="tx1"/>
              </a:solidFill>
              <a:highlight>
                <a:srgbClr val="FF0000"/>
              </a:highlight>
              <a:latin typeface="Oswald"/>
              <a:ea typeface="Oswald"/>
              <a:cs typeface="Oswald"/>
              <a:sym typeface="Oswald"/>
            </a:endParaRPr>
          </a:p>
          <a:p>
            <a:pPr marL="457200" lvl="0" indent="0" algn="l" rtl="0">
              <a:spcBef>
                <a:spcPts val="0"/>
              </a:spcBef>
              <a:spcAft>
                <a:spcPts val="0"/>
              </a:spcAft>
              <a:buNone/>
            </a:pPr>
            <a:endParaRPr sz="500" dirty="0">
              <a:solidFill>
                <a:srgbClr val="434343"/>
              </a:solidFill>
              <a:highlight>
                <a:srgbClr val="FF0000"/>
              </a:highlight>
              <a:latin typeface="Oswald"/>
              <a:ea typeface="Oswald"/>
              <a:cs typeface="Oswald"/>
              <a:sym typeface="Oswald"/>
            </a:endParaRPr>
          </a:p>
        </p:txBody>
      </p:sp>
      <p:sp>
        <p:nvSpPr>
          <p:cNvPr id="227" name="Google Shape;227;p33"/>
          <p:cNvSpPr txBox="1"/>
          <p:nvPr/>
        </p:nvSpPr>
        <p:spPr>
          <a:xfrm>
            <a:off x="747150" y="191912"/>
            <a:ext cx="1926900" cy="790222"/>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r>
              <a:rPr lang="ru" sz="1500" b="1" dirty="0">
                <a:latin typeface="Oswald"/>
                <a:ea typeface="Oswald"/>
                <a:cs typeface="Oswald"/>
                <a:sym typeface="Oswald"/>
              </a:rPr>
              <a:t>КОД МЕРЫ 0583</a:t>
            </a:r>
            <a:endParaRPr sz="1500" b="1" dirty="0">
              <a:latin typeface="Oswald"/>
              <a:ea typeface="Oswald"/>
              <a:cs typeface="Oswald"/>
              <a:sym typeface="Oswald"/>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gradFill>
          <a:gsLst>
            <a:gs pos="0">
              <a:srgbClr val="DADFE4"/>
            </a:gs>
            <a:gs pos="100000">
              <a:srgbClr val="F3F3F3"/>
            </a:gs>
          </a:gsLst>
          <a:lin ang="5400012" scaled="0"/>
        </a:gradFill>
        <a:effectLst/>
      </p:bgPr>
    </p:bg>
    <p:spTree>
      <p:nvGrpSpPr>
        <p:cNvPr id="1" name="Shape 231"/>
        <p:cNvGrpSpPr/>
        <p:nvPr/>
      </p:nvGrpSpPr>
      <p:grpSpPr>
        <a:xfrm>
          <a:off x="0" y="0"/>
          <a:ext cx="0" cy="0"/>
          <a:chOff x="0" y="0"/>
          <a:chExt cx="0" cy="0"/>
        </a:xfrm>
      </p:grpSpPr>
      <p:graphicFrame>
        <p:nvGraphicFramePr>
          <p:cNvPr id="232" name="Google Shape;232;p34"/>
          <p:cNvGraphicFramePr/>
          <p:nvPr>
            <p:extLst>
              <p:ext uri="{D42A27DB-BD31-4B8C-83A1-F6EECF244321}">
                <p14:modId xmlns:p14="http://schemas.microsoft.com/office/powerpoint/2010/main" val="2167289446"/>
              </p:ext>
            </p:extLst>
          </p:nvPr>
        </p:nvGraphicFramePr>
        <p:xfrm>
          <a:off x="258722" y="973368"/>
          <a:ext cx="8679964" cy="4020951"/>
        </p:xfrm>
        <a:graphic>
          <a:graphicData uri="http://schemas.openxmlformats.org/drawingml/2006/table">
            <a:tbl>
              <a:tblPr>
                <a:noFill/>
                <a:tableStyleId>{BF4A3D39-4975-46BA-BE83-8B02B6239DEE}</a:tableStyleId>
              </a:tblPr>
              <a:tblGrid>
                <a:gridCol w="4063298">
                  <a:extLst>
                    <a:ext uri="{9D8B030D-6E8A-4147-A177-3AD203B41FA5}">
                      <a16:colId xmlns:a16="http://schemas.microsoft.com/office/drawing/2014/main" xmlns="" val="20000"/>
                    </a:ext>
                  </a:extLst>
                </a:gridCol>
                <a:gridCol w="4616666">
                  <a:extLst>
                    <a:ext uri="{9D8B030D-6E8A-4147-A177-3AD203B41FA5}">
                      <a16:colId xmlns:a16="http://schemas.microsoft.com/office/drawing/2014/main" xmlns="" val="20001"/>
                    </a:ext>
                  </a:extLst>
                </a:gridCol>
              </a:tblGrid>
              <a:tr h="424401">
                <a:tc>
                  <a:txBody>
                    <a:bodyPr/>
                    <a:lstStyle/>
                    <a:p>
                      <a:pPr marL="0" lvl="0" indent="0" algn="l" rtl="0">
                        <a:spcBef>
                          <a:spcPts val="0"/>
                        </a:spcBef>
                        <a:spcAft>
                          <a:spcPts val="0"/>
                        </a:spcAft>
                        <a:buNone/>
                      </a:pPr>
                      <a:r>
                        <a:rPr lang="ru-RU" sz="800" b="1" dirty="0">
                          <a:latin typeface="Oswald"/>
                          <a:ea typeface="Oswald"/>
                          <a:cs typeface="Oswald"/>
                          <a:sym typeface="Oswald"/>
                        </a:rPr>
                        <a:t>Категория получателей (в соответствии с НПА Свердловской области)</a:t>
                      </a:r>
                      <a:endParaRPr sz="800" b="1" dirty="0">
                        <a:latin typeface="Oswald"/>
                        <a:ea typeface="Oswald"/>
                        <a:cs typeface="Oswald"/>
                        <a:sym typeface="Oswald"/>
                      </a:endParaRPr>
                    </a:p>
                  </a:txBody>
                  <a:tcPr marL="91425" marR="91425" marT="91425" marB="91425"/>
                </a:tc>
                <a:tc>
                  <a:txBody>
                    <a:bodyPr/>
                    <a:lstStyle/>
                    <a:p>
                      <a:pPr marL="0" lvl="0" indent="0" algn="l" rtl="0">
                        <a:spcBef>
                          <a:spcPts val="0"/>
                        </a:spcBef>
                        <a:spcAft>
                          <a:spcPts val="0"/>
                        </a:spcAft>
                        <a:buNone/>
                      </a:pPr>
                      <a:r>
                        <a:rPr lang="ru" sz="800" b="1" dirty="0">
                          <a:latin typeface="Oswald"/>
                          <a:ea typeface="Oswald"/>
                          <a:cs typeface="Oswald"/>
                          <a:sym typeface="Oswald"/>
                        </a:rPr>
                        <a:t>Порядок получения</a:t>
                      </a:r>
                      <a:endParaRPr sz="800" b="1" dirty="0">
                        <a:latin typeface="Oswald"/>
                        <a:ea typeface="Oswald"/>
                        <a:cs typeface="Oswald"/>
                        <a:sym typeface="Oswald"/>
                      </a:endParaRPr>
                    </a:p>
                  </a:txBody>
                  <a:tcPr marL="91425" marR="91425" marT="91425" marB="91425"/>
                </a:tc>
                <a:extLst>
                  <a:ext uri="{0D108BD9-81ED-4DB2-BD59-A6C34878D82A}">
                    <a16:rowId xmlns:a16="http://schemas.microsoft.com/office/drawing/2014/main" xmlns="" val="10000"/>
                  </a:ext>
                </a:extLst>
              </a:tr>
              <a:tr h="555996">
                <a:tc>
                  <a:txBody>
                    <a:bodyPr/>
                    <a:lstStyle/>
                    <a:p>
                      <a:pPr marL="179999" marR="0" lvl="0" indent="-162599" algn="l" defTabSz="342900" rtl="0" eaLnBrk="1" fontAlgn="auto" latinLnBrk="0" hangingPunct="1">
                        <a:lnSpc>
                          <a:spcPct val="100000"/>
                        </a:lnSpc>
                        <a:spcBef>
                          <a:spcPts val="0"/>
                        </a:spcBef>
                        <a:spcAft>
                          <a:spcPts val="0"/>
                        </a:spcAft>
                        <a:buClrTx/>
                        <a:buSzPts val="1200"/>
                        <a:buFont typeface="Oswald"/>
                        <a:buChar char="●"/>
                        <a:tabLst/>
                        <a:defRPr/>
                      </a:pPr>
                      <a:r>
                        <a:rPr lang="ru-RU" sz="800" dirty="0">
                          <a:solidFill>
                            <a:schemeClr val="tx1"/>
                          </a:solidFill>
                          <a:latin typeface="Oswald"/>
                          <a:ea typeface="Oswald"/>
                          <a:cs typeface="Oswald"/>
                          <a:sym typeface="Oswald"/>
                        </a:rPr>
                        <a:t>Лица в возрасте от 18 до 23 лет, у которых в период их обучения по основным профессиональным образовательным программам и (или) по программам профессиональной подготовки по профессиям рабочих, должностям</a:t>
                      </a:r>
                      <a:r>
                        <a:rPr lang="ru-RU" sz="800" baseline="0" dirty="0">
                          <a:solidFill>
                            <a:schemeClr val="tx1"/>
                          </a:solidFill>
                          <a:latin typeface="Oswald"/>
                          <a:ea typeface="Oswald"/>
                          <a:cs typeface="Oswald"/>
                          <a:sym typeface="Oswald"/>
                        </a:rPr>
                        <a:t> служащих умерли оба родителя или единственный родитель</a:t>
                      </a:r>
                      <a:endParaRPr sz="800" dirty="0">
                        <a:solidFill>
                          <a:schemeClr val="tx1"/>
                        </a:solidFill>
                        <a:latin typeface="Oswald"/>
                        <a:ea typeface="Oswald"/>
                        <a:cs typeface="Oswald"/>
                        <a:sym typeface="Oswald"/>
                      </a:endParaRPr>
                    </a:p>
                  </a:txBody>
                  <a:tcPr marL="91425" marR="91425" marT="91425" marB="91425"/>
                </a:tc>
                <a:tc>
                  <a:txBody>
                    <a:bodyPr/>
                    <a:lstStyle/>
                    <a:p>
                      <a:pPr marL="179999" lvl="0" indent="-161925" algn="l" rtl="0">
                        <a:spcBef>
                          <a:spcPts val="0"/>
                        </a:spcBef>
                        <a:spcAft>
                          <a:spcPts val="0"/>
                        </a:spcAft>
                        <a:buSzPts val="1200"/>
                        <a:buFont typeface="Oswald"/>
                        <a:buChar char="●"/>
                      </a:pPr>
                      <a:r>
                        <a:rPr lang="ru" sz="800">
                          <a:latin typeface="Oswald"/>
                          <a:ea typeface="Oswald"/>
                          <a:cs typeface="Oswald"/>
                          <a:sym typeface="Oswald"/>
                        </a:rPr>
                        <a:t>Подача заявления руководителю образовательной организации</a:t>
                      </a:r>
                      <a:endParaRPr sz="800">
                        <a:solidFill>
                          <a:srgbClr val="FF0000"/>
                        </a:solidFill>
                        <a:latin typeface="Oswald"/>
                        <a:ea typeface="Oswald"/>
                        <a:cs typeface="Oswald"/>
                        <a:sym typeface="Oswald"/>
                      </a:endParaRPr>
                    </a:p>
                    <a:p>
                      <a:pPr marL="179999" lvl="0" indent="-161925" algn="l" rtl="0">
                        <a:spcBef>
                          <a:spcPts val="0"/>
                        </a:spcBef>
                        <a:spcAft>
                          <a:spcPts val="0"/>
                        </a:spcAft>
                        <a:buSzPts val="1200"/>
                        <a:buFont typeface="Oswald"/>
                        <a:buChar char="●"/>
                      </a:pPr>
                      <a:r>
                        <a:rPr lang="ru" sz="800">
                          <a:latin typeface="Oswald"/>
                          <a:ea typeface="Oswald"/>
                          <a:cs typeface="Oswald"/>
                          <a:sym typeface="Oswald"/>
                        </a:rPr>
                        <a:t>Свидетельство о смерти обоих родителей или единственного родителя</a:t>
                      </a:r>
                      <a:endParaRPr sz="800">
                        <a:latin typeface="Oswald"/>
                        <a:ea typeface="Oswald"/>
                        <a:cs typeface="Oswald"/>
                        <a:sym typeface="Oswald"/>
                      </a:endParaRPr>
                    </a:p>
                  </a:txBody>
                  <a:tcPr marL="91425" marR="91425" marT="91425" marB="91425"/>
                </a:tc>
                <a:extLst>
                  <a:ext uri="{0D108BD9-81ED-4DB2-BD59-A6C34878D82A}">
                    <a16:rowId xmlns:a16="http://schemas.microsoft.com/office/drawing/2014/main" xmlns="" val="10001"/>
                  </a:ext>
                </a:extLst>
              </a:tr>
              <a:tr h="519240">
                <a:tc>
                  <a:txBody>
                    <a:bodyPr/>
                    <a:lstStyle/>
                    <a:p>
                      <a:pPr marL="179999" marR="0" lvl="0" indent="-162599" algn="l" defTabSz="342900" rtl="0" eaLnBrk="1" fontAlgn="auto" latinLnBrk="0" hangingPunct="1">
                        <a:lnSpc>
                          <a:spcPct val="100000"/>
                        </a:lnSpc>
                        <a:spcBef>
                          <a:spcPts val="0"/>
                        </a:spcBef>
                        <a:spcAft>
                          <a:spcPts val="0"/>
                        </a:spcAft>
                        <a:buClrTx/>
                        <a:buSzPts val="1200"/>
                        <a:buFont typeface="Oswald"/>
                        <a:buChar char="●"/>
                        <a:tabLst/>
                        <a:defRPr/>
                      </a:pPr>
                      <a:r>
                        <a:rPr lang="ru" sz="800" dirty="0">
                          <a:latin typeface="Oswald"/>
                          <a:ea typeface="Oswald"/>
                          <a:cs typeface="Oswald"/>
                          <a:sym typeface="Oswald"/>
                        </a:rPr>
                        <a:t>Дети-сироты</a:t>
                      </a:r>
                    </a:p>
                    <a:p>
                      <a:pPr marL="179999" marR="0" lvl="0" indent="-162599" algn="l" defTabSz="342900" rtl="0" eaLnBrk="1" fontAlgn="auto" latinLnBrk="0" hangingPunct="1">
                        <a:lnSpc>
                          <a:spcPct val="100000"/>
                        </a:lnSpc>
                        <a:spcBef>
                          <a:spcPts val="0"/>
                        </a:spcBef>
                        <a:spcAft>
                          <a:spcPts val="0"/>
                        </a:spcAft>
                        <a:buClrTx/>
                        <a:buSzPts val="1200"/>
                        <a:buFont typeface="Oswald"/>
                        <a:buChar char="●"/>
                        <a:tabLst/>
                        <a:defRPr/>
                      </a:pPr>
                      <a:r>
                        <a:rPr lang="ru-RU" sz="800" dirty="0">
                          <a:latin typeface="Oswald"/>
                          <a:ea typeface="Oswald"/>
                          <a:cs typeface="Oswald"/>
                          <a:sym typeface="Oswald"/>
                        </a:rPr>
                        <a:t>Дети, оставшиеся без попечения родителей</a:t>
                      </a:r>
                    </a:p>
                    <a:p>
                      <a:pPr marL="179999" marR="0" lvl="0" indent="-162599" algn="l" defTabSz="342900" rtl="0" eaLnBrk="1" fontAlgn="auto" latinLnBrk="0" hangingPunct="1">
                        <a:lnSpc>
                          <a:spcPct val="100000"/>
                        </a:lnSpc>
                        <a:spcBef>
                          <a:spcPts val="0"/>
                        </a:spcBef>
                        <a:spcAft>
                          <a:spcPts val="0"/>
                        </a:spcAft>
                        <a:buClrTx/>
                        <a:buSzPts val="1200"/>
                        <a:buFont typeface="Oswald"/>
                        <a:buChar char="●"/>
                        <a:tabLst/>
                        <a:defRPr/>
                      </a:pPr>
                      <a:r>
                        <a:rPr lang="ru-RU" sz="800" dirty="0">
                          <a:latin typeface="Oswald"/>
                          <a:ea typeface="Oswald"/>
                          <a:cs typeface="Oswald"/>
                          <a:sym typeface="Oswald"/>
                        </a:rPr>
                        <a:t>Лица из числа детей-сирот и детей, оставшихся без попечения родителей</a:t>
                      </a:r>
                      <a:endParaRPr sz="800" dirty="0">
                        <a:latin typeface="Oswald"/>
                        <a:ea typeface="Oswald"/>
                        <a:cs typeface="Oswald"/>
                        <a:sym typeface="Oswald"/>
                      </a:endParaRPr>
                    </a:p>
                  </a:txBody>
                  <a:tcPr marL="91425" marR="91425" marT="91425" marB="91425"/>
                </a:tc>
                <a:tc>
                  <a:txBody>
                    <a:bodyPr/>
                    <a:lstStyle/>
                    <a:p>
                      <a:pPr marL="179999" lvl="0" indent="-166199" algn="l" rtl="0">
                        <a:spcBef>
                          <a:spcPts val="0"/>
                        </a:spcBef>
                        <a:spcAft>
                          <a:spcPts val="0"/>
                        </a:spcAft>
                        <a:buSzPts val="1200"/>
                        <a:buFont typeface="Oswald"/>
                        <a:buChar char="●"/>
                      </a:pPr>
                      <a:r>
                        <a:rPr lang="ru" sz="800" dirty="0">
                          <a:latin typeface="Oswald"/>
                          <a:ea typeface="Oswald"/>
                          <a:cs typeface="Oswald"/>
                          <a:sym typeface="Oswald"/>
                        </a:rPr>
                        <a:t>Подача заявления руководителю образовательной организации</a:t>
                      </a:r>
                      <a:endParaRPr sz="800" dirty="0">
                        <a:latin typeface="Oswald"/>
                        <a:ea typeface="Oswald"/>
                        <a:cs typeface="Oswald"/>
                        <a:sym typeface="Oswald"/>
                      </a:endParaRPr>
                    </a:p>
                    <a:p>
                      <a:pPr marL="179999" lvl="0" indent="-166199" algn="l" rtl="0">
                        <a:spcBef>
                          <a:spcPts val="0"/>
                        </a:spcBef>
                        <a:spcAft>
                          <a:spcPts val="0"/>
                        </a:spcAft>
                        <a:buSzPts val="1200"/>
                        <a:buFont typeface="Oswald"/>
                        <a:buChar char="●"/>
                      </a:pPr>
                      <a:r>
                        <a:rPr lang="ru" sz="800" dirty="0">
                          <a:latin typeface="Oswald"/>
                          <a:ea typeface="Oswald"/>
                          <a:cs typeface="Oswald"/>
                          <a:sym typeface="Oswald"/>
                        </a:rPr>
                        <a:t>Документы, свидетельствующие об обстоятельствах утраты (отсутствия) попечения родителей (единственного родителя)</a:t>
                      </a:r>
                      <a:endParaRPr sz="800" dirty="0">
                        <a:latin typeface="Oswald"/>
                        <a:ea typeface="Oswald"/>
                        <a:cs typeface="Oswald"/>
                        <a:sym typeface="Oswald"/>
                      </a:endParaRPr>
                    </a:p>
                  </a:txBody>
                  <a:tcPr marL="91425" marR="91425" marT="91425" marB="91425"/>
                </a:tc>
                <a:extLst>
                  <a:ext uri="{0D108BD9-81ED-4DB2-BD59-A6C34878D82A}">
                    <a16:rowId xmlns:a16="http://schemas.microsoft.com/office/drawing/2014/main" xmlns="" val="10002"/>
                  </a:ext>
                </a:extLst>
              </a:tr>
              <a:tr h="1670409">
                <a:tc>
                  <a:txBody>
                    <a:bodyPr/>
                    <a:lstStyle/>
                    <a:p>
                      <a:pPr marL="179999" marR="0" lvl="0" indent="-149899" algn="l" defTabSz="342900" rtl="0" eaLnBrk="1" fontAlgn="auto" latinLnBrk="0" hangingPunct="1">
                        <a:lnSpc>
                          <a:spcPct val="100000"/>
                        </a:lnSpc>
                        <a:spcBef>
                          <a:spcPts val="0"/>
                        </a:spcBef>
                        <a:spcAft>
                          <a:spcPts val="0"/>
                        </a:spcAft>
                        <a:buClrTx/>
                        <a:buSzPts val="1000"/>
                        <a:buFont typeface="Oswald"/>
                        <a:buChar char="●"/>
                        <a:tabLst/>
                        <a:defRPr/>
                      </a:pPr>
                      <a:r>
                        <a:rPr lang="ru-RU" sz="800" baseline="0" dirty="0">
                          <a:solidFill>
                            <a:schemeClr val="tx1"/>
                          </a:solidFill>
                          <a:latin typeface="Oswald"/>
                          <a:ea typeface="Oswald"/>
                          <a:cs typeface="Oswald"/>
                          <a:sym typeface="Oswald"/>
                        </a:rPr>
                        <a:t>Дети граждан и граждане Российской Федерации, Украины, Донецкой Народной Республики и Луганской Народной Республики, лица без гражданства постоянно проживавшие на территориях Украины, Донецкой Народной Республики и Луганской Народной Республики, вынужденно покинувшие территории Украины, Донецкой Народной Республики, Луганской Народной Республики и прибывшие на территорию РФ в экстренном массовом порядке, обучающиеся по очной форме за счет средств областного бюджета или бюджетов муниципальных образований, расположенных на территории Свердловской области </a:t>
                      </a:r>
                      <a:r>
                        <a:rPr lang="ru" sz="800" baseline="0" dirty="0">
                          <a:solidFill>
                            <a:schemeClr val="tx1"/>
                          </a:solidFill>
                          <a:latin typeface="Oswald"/>
                          <a:ea typeface="Oswald"/>
                          <a:cs typeface="Oswald"/>
                          <a:sym typeface="Oswald"/>
                        </a:rPr>
                        <a:t>по основным профессиональным образовательным программам и (или) по программам профессиональной подготовки  по профессиям рабочих, должностям служащих</a:t>
                      </a:r>
                    </a:p>
                    <a:p>
                      <a:pPr marL="179999" marR="0" lvl="0" indent="-149899" algn="l" defTabSz="342900" rtl="0" eaLnBrk="1" fontAlgn="auto" latinLnBrk="0" hangingPunct="1">
                        <a:lnSpc>
                          <a:spcPct val="100000"/>
                        </a:lnSpc>
                        <a:spcBef>
                          <a:spcPts val="0"/>
                        </a:spcBef>
                        <a:spcAft>
                          <a:spcPts val="0"/>
                        </a:spcAft>
                        <a:buClrTx/>
                        <a:buSzPts val="1000"/>
                        <a:buFont typeface="Oswald"/>
                        <a:buChar char="●"/>
                        <a:tabLst/>
                        <a:defRPr/>
                      </a:pPr>
                      <a:r>
                        <a:rPr lang="ru-RU" sz="800" baseline="0" dirty="0">
                          <a:solidFill>
                            <a:schemeClr val="tx1"/>
                          </a:solidFill>
                          <a:latin typeface="Oswald"/>
                          <a:ea typeface="Oswald"/>
                          <a:cs typeface="Oswald"/>
                          <a:sym typeface="Oswald"/>
                        </a:rPr>
                        <a:t>Дети граждан Российской Федерации, призванных на военную службу по мобилизации в Вооруженные силы Российской Федерации в соответствии с Указом Президента Российской Федерации «Об объявлении частичной мобилизации в Российской Федерации»</a:t>
                      </a:r>
                      <a:endParaRPr lang="ru" sz="800" dirty="0">
                        <a:solidFill>
                          <a:schemeClr val="tx1"/>
                        </a:solidFill>
                        <a:latin typeface="Oswald"/>
                        <a:ea typeface="Oswald"/>
                        <a:cs typeface="Oswald"/>
                        <a:sym typeface="Oswald"/>
                      </a:endParaRPr>
                    </a:p>
                    <a:p>
                      <a:pPr marL="179999" marR="0" lvl="0" indent="-149899" algn="l" defTabSz="342900" rtl="0" eaLnBrk="1" fontAlgn="auto" latinLnBrk="0" hangingPunct="1">
                        <a:lnSpc>
                          <a:spcPct val="100000"/>
                        </a:lnSpc>
                        <a:spcBef>
                          <a:spcPts val="0"/>
                        </a:spcBef>
                        <a:spcAft>
                          <a:spcPts val="0"/>
                        </a:spcAft>
                        <a:buClrTx/>
                        <a:buSzPts val="1000"/>
                        <a:buFont typeface="Oswald"/>
                        <a:buChar char="●"/>
                        <a:tabLst/>
                        <a:defRPr/>
                      </a:pPr>
                      <a:r>
                        <a:rPr lang="ru" sz="800" dirty="0">
                          <a:solidFill>
                            <a:schemeClr val="tx1"/>
                          </a:solidFill>
                          <a:latin typeface="Oswald"/>
                          <a:ea typeface="Oswald"/>
                          <a:cs typeface="Oswald"/>
                          <a:sym typeface="Oswald"/>
                        </a:rPr>
                        <a:t>Дети лиц, принимающих (принимавших) участие в специальной военной операции на территориях</a:t>
                      </a:r>
                      <a:r>
                        <a:rPr lang="ru" sz="800" baseline="0" dirty="0">
                          <a:solidFill>
                            <a:schemeClr val="tx1"/>
                          </a:solidFill>
                          <a:latin typeface="Oswald"/>
                          <a:ea typeface="Oswald"/>
                          <a:cs typeface="Oswald"/>
                          <a:sym typeface="Oswald"/>
                        </a:rPr>
                        <a:t> </a:t>
                      </a:r>
                      <a:r>
                        <a:rPr lang="ru" sz="800" dirty="0">
                          <a:solidFill>
                            <a:schemeClr val="tx1"/>
                          </a:solidFill>
                          <a:latin typeface="Oswald"/>
                          <a:ea typeface="Oswald"/>
                          <a:cs typeface="Oswald"/>
                          <a:sym typeface="Oswald"/>
                        </a:rPr>
                        <a:t>Украины, Донецкой Народной Республики и Луганской Народной Республики, </a:t>
                      </a:r>
                      <a:r>
                        <a:rPr lang="ru-RU" sz="800" dirty="0">
                          <a:solidFill>
                            <a:schemeClr val="tx1"/>
                          </a:solidFill>
                          <a:latin typeface="Oswald"/>
                          <a:ea typeface="Oswald"/>
                          <a:cs typeface="Oswald"/>
                          <a:sym typeface="Oswald"/>
                        </a:rPr>
                        <a:t>Запорожской области и Херсонской области</a:t>
                      </a:r>
                      <a:r>
                        <a:rPr lang="ru" sz="800" dirty="0">
                          <a:solidFill>
                            <a:schemeClr val="tx1"/>
                          </a:solidFill>
                          <a:latin typeface="Oswald"/>
                          <a:ea typeface="Oswald"/>
                          <a:cs typeface="Oswald"/>
                          <a:sym typeface="Oswald"/>
                        </a:rPr>
                        <a:t>обучающиеся по очной форме за счет средств областного бюджета или бюджетов муниципальных образований,</a:t>
                      </a:r>
                      <a:r>
                        <a:rPr lang="ru" sz="800" baseline="0" dirty="0">
                          <a:solidFill>
                            <a:schemeClr val="tx1"/>
                          </a:solidFill>
                          <a:latin typeface="Oswald"/>
                          <a:ea typeface="Oswald"/>
                          <a:cs typeface="Oswald"/>
                          <a:sym typeface="Oswald"/>
                        </a:rPr>
                        <a:t> расположенных на территории Свердловской области, по основным профессиональным образовательным программам и (или) по программам профессиональной подготовки  по профессиям рабочих, должностям служащих</a:t>
                      </a:r>
                      <a:endParaRPr sz="800" b="1" dirty="0">
                        <a:solidFill>
                          <a:schemeClr val="tx1"/>
                        </a:solidFill>
                        <a:latin typeface="Oswald"/>
                        <a:ea typeface="Oswald"/>
                        <a:cs typeface="Oswald"/>
                        <a:sym typeface="Oswald"/>
                      </a:endParaRPr>
                    </a:p>
                  </a:txBody>
                  <a:tcPr marL="91425" marR="91425" marT="91425" marB="91425"/>
                </a:tc>
                <a:tc>
                  <a:txBody>
                    <a:bodyPr/>
                    <a:lstStyle/>
                    <a:p>
                      <a:pPr marL="179999" lvl="0" indent="-149225" algn="l" rtl="0">
                        <a:spcBef>
                          <a:spcPts val="0"/>
                        </a:spcBef>
                        <a:spcAft>
                          <a:spcPts val="0"/>
                        </a:spcAft>
                        <a:buSzPts val="1000"/>
                        <a:buFont typeface="Oswald"/>
                        <a:buChar char="●"/>
                      </a:pPr>
                      <a:r>
                        <a:rPr lang="ru-RU" sz="800" dirty="0">
                          <a:latin typeface="Oswald"/>
                          <a:ea typeface="Oswald"/>
                          <a:cs typeface="Oswald"/>
                          <a:sym typeface="Oswald"/>
                        </a:rPr>
                        <a:t>Подача заявления руководителю образовательной организации</a:t>
                      </a:r>
                    </a:p>
                    <a:p>
                      <a:pPr marL="179999" marR="0" lvl="0" indent="-149225" algn="l" defTabSz="342900" rtl="0" eaLnBrk="1" fontAlgn="auto" latinLnBrk="0" hangingPunct="1">
                        <a:lnSpc>
                          <a:spcPct val="100000"/>
                        </a:lnSpc>
                        <a:spcBef>
                          <a:spcPts val="0"/>
                        </a:spcBef>
                        <a:spcAft>
                          <a:spcPts val="0"/>
                        </a:spcAft>
                        <a:buClrTx/>
                        <a:buSzPts val="1000"/>
                        <a:buFont typeface="Oswald"/>
                        <a:buChar char="●"/>
                        <a:tabLst/>
                        <a:defRPr/>
                      </a:pPr>
                      <a:r>
                        <a:rPr lang="ru-RU" sz="800" dirty="0">
                          <a:solidFill>
                            <a:schemeClr val="tx1"/>
                          </a:solidFill>
                          <a:latin typeface="Oswald"/>
                          <a:ea typeface="Oswald"/>
                          <a:cs typeface="Oswald"/>
                          <a:sym typeface="Oswald"/>
                        </a:rPr>
                        <a:t>Документ, подтверждающий статус гражданина </a:t>
                      </a:r>
                      <a:r>
                        <a:rPr lang="ru-RU" sz="800" baseline="0" dirty="0">
                          <a:solidFill>
                            <a:schemeClr val="tx1"/>
                          </a:solidFill>
                          <a:latin typeface="Oswald"/>
                          <a:ea typeface="Oswald"/>
                          <a:cs typeface="Oswald"/>
                          <a:sym typeface="Oswald"/>
                        </a:rPr>
                        <a:t>Российской Федерации, Украины, Донецкой Народной Республики и Луганской Народной Республики, лица без гражданства постоянно проживавшие на территориях Украины, Донецкой Народной Республики и Луганской Народной Республики,  вынужденно покинувшего территории Украины, Донецкой Народной Республики, Луганской Народной Республики и прибывшего на территорию РФ в экстренном массовом порядке. </a:t>
                      </a:r>
                      <a:r>
                        <a:rPr lang="ru-RU" sz="800" kern="1200" dirty="0">
                          <a:solidFill>
                            <a:srgbClr val="000000"/>
                          </a:solidFill>
                          <a:latin typeface="Oswald"/>
                          <a:ea typeface="Oswald"/>
                          <a:cs typeface="Oswald"/>
                          <a:sym typeface="Oswald"/>
                        </a:rPr>
                        <a:t>Граждане</a:t>
                      </a:r>
                      <a:r>
                        <a:rPr lang="ru-RU" sz="800" kern="1200" baseline="0" dirty="0">
                          <a:solidFill>
                            <a:srgbClr val="000000"/>
                          </a:solidFill>
                          <a:latin typeface="Oswald"/>
                          <a:ea typeface="Oswald"/>
                          <a:cs typeface="Oswald"/>
                          <a:sym typeface="Oswald"/>
                        </a:rPr>
                        <a:t> или  р</a:t>
                      </a:r>
                      <a:r>
                        <a:rPr lang="ru-RU" sz="800" kern="1200" dirty="0">
                          <a:solidFill>
                            <a:srgbClr val="000000"/>
                          </a:solidFill>
                          <a:latin typeface="Oswald"/>
                          <a:ea typeface="Oswald"/>
                          <a:cs typeface="Oswald"/>
                          <a:sym typeface="Oswald"/>
                        </a:rPr>
                        <a:t>одители (законные представители) детей, прибывших с территории Украины (в том числе лица, признанные беженцами, являющиеся иностранными гражданами или лицами без гражданства), дополнительно предъявляют документ, подтверждающий родство заявителя (или законность представления прав ребенка), и документ, подтверждающий право заявителя на пребывание в Российской Федерации (миграционная карта, удостоверение беженца и др.)</a:t>
                      </a:r>
                    </a:p>
                    <a:p>
                      <a:pPr marL="179999" lvl="0" indent="-149225" algn="l" defTabSz="342900" rtl="0" eaLnBrk="1" latinLnBrk="0" hangingPunct="1">
                        <a:spcBef>
                          <a:spcPts val="0"/>
                        </a:spcBef>
                        <a:spcAft>
                          <a:spcPts val="0"/>
                        </a:spcAft>
                        <a:buSzPts val="1000"/>
                        <a:buFont typeface="Oswald"/>
                        <a:buChar char="●"/>
                      </a:pPr>
                      <a:r>
                        <a:rPr lang="ru-RU" sz="800" kern="1200" dirty="0">
                          <a:solidFill>
                            <a:srgbClr val="000000"/>
                          </a:solidFill>
                          <a:latin typeface="Oswald"/>
                          <a:ea typeface="Oswald"/>
                          <a:cs typeface="Oswald"/>
                          <a:sym typeface="Oswald"/>
                        </a:rPr>
                        <a:t>Справка, выданная воинской частью или военным комиссариатом, или Выписка из приказа, заверенная сотрудником кадрового органа воинской части, или Удостоверение участника боевых действий, выданное после 24.02.2022, или Выписка из ЕГИССО, полученная гражданином через личный кабинет ФГИС "Единый портал государственных и  муниципальных услуг(функций)" (портал "</a:t>
                      </a:r>
                      <a:r>
                        <a:rPr lang="ru-RU" sz="800" kern="1200" dirty="0" err="1">
                          <a:solidFill>
                            <a:srgbClr val="000000"/>
                          </a:solidFill>
                          <a:latin typeface="Oswald"/>
                          <a:ea typeface="Oswald"/>
                          <a:cs typeface="Oswald"/>
                          <a:sym typeface="Oswald"/>
                        </a:rPr>
                        <a:t>Госуслуги</a:t>
                      </a:r>
                      <a:r>
                        <a:rPr lang="ru-RU" sz="800" kern="1200" dirty="0">
                          <a:solidFill>
                            <a:srgbClr val="000000"/>
                          </a:solidFill>
                          <a:latin typeface="Oswald"/>
                          <a:ea typeface="Oswald"/>
                          <a:cs typeface="Oswald"/>
                          <a:sym typeface="Oswald"/>
                        </a:rPr>
                        <a:t>"), об установлении семье гражданина (ребенку гражданина) МСЗ в связи с его мобилизацией (письмо Министерства от 19.12.2022 № 02-01-82/16646 «О документах –основаниях предоставления МСЗ в сфере образования»)</a:t>
                      </a:r>
                    </a:p>
                  </a:txBody>
                  <a:tcPr marL="91425" marR="91425" marT="91425" marB="91425"/>
                </a:tc>
                <a:extLst>
                  <a:ext uri="{0D108BD9-81ED-4DB2-BD59-A6C34878D82A}">
                    <a16:rowId xmlns:a16="http://schemas.microsoft.com/office/drawing/2014/main" xmlns="" val="10006"/>
                  </a:ext>
                </a:extLst>
              </a:tr>
            </a:tbl>
          </a:graphicData>
        </a:graphic>
      </p:graphicFrame>
      <p:sp>
        <p:nvSpPr>
          <p:cNvPr id="233" name="Google Shape;233;p34"/>
          <p:cNvSpPr txBox="1">
            <a:spLocks noGrp="1"/>
          </p:cNvSpPr>
          <p:nvPr>
            <p:ph type="ctrTitle"/>
          </p:nvPr>
        </p:nvSpPr>
        <p:spPr>
          <a:xfrm>
            <a:off x="2674050" y="198783"/>
            <a:ext cx="5760000" cy="682487"/>
          </a:xfrm>
          <a:prstGeom prst="rect">
            <a:avLst/>
          </a:prstGeom>
          <a:noFill/>
          <a:ln>
            <a:noFill/>
          </a:ln>
        </p:spPr>
        <p:txBody>
          <a:bodyPr spcFirstLastPara="1" wrap="square" lIns="68575" tIns="34275" rIns="68575" bIns="34275" anchor="ctr" anchorCtr="0">
            <a:noAutofit/>
          </a:bodyPr>
          <a:lstStyle/>
          <a:p>
            <a:pPr marL="0" lvl="0" indent="0" algn="l" rtl="0">
              <a:lnSpc>
                <a:spcPct val="90000"/>
              </a:lnSpc>
              <a:spcBef>
                <a:spcPts val="0"/>
              </a:spcBef>
              <a:spcAft>
                <a:spcPts val="0"/>
              </a:spcAft>
              <a:buNone/>
            </a:pPr>
            <a:r>
              <a:rPr lang="ru" sz="1000" dirty="0">
                <a:solidFill>
                  <a:srgbClr val="000000"/>
                </a:solidFill>
                <a:latin typeface="Oswald"/>
                <a:ea typeface="Oswald"/>
                <a:cs typeface="Oswald"/>
                <a:sym typeface="Oswald"/>
              </a:rPr>
              <a:t>ДЕНЕЖНАЯ КОМПЕНСАЦИЯ НА ОБЕСПЕЧЕНИЕ БЕСПЛАТНЫМ ПИТАНИЕМ ОБУЧАЮЩИХСЯ ПО ОЧНОЙ ФОРМЕ ОБУЧЕНИЯ ЗА СЧЕТ СРЕДСТВ ОБЛАСТНОГО БЮДЖЕТА ПО ОБРАЗОВАТЕЛЬНЫМ ПРОГРАММАМ СРЕДНЕГО ПРОФЕССИОНАЛЬНОГО ОБРАЗОВАНИЯ И (ИЛИ) ПРОГРАММАМ ПРОФЕССИОНАЛЬНОЙ ПОДГОТОВКИ ПО ПРОФЕССИЯМ РАБОЧИХ, ДОЛЖНОСТЯМ СЛУЖАЩИХ, НАХОДЯЩИХСЯ НА ПОЛНОМ ГОСУДАРСТВЕННОМ ОБЕСПЕЧЕНИИ</a:t>
            </a:r>
            <a:endParaRPr sz="1000" dirty="0">
              <a:solidFill>
                <a:srgbClr val="000000"/>
              </a:solidFill>
              <a:latin typeface="Oswald"/>
              <a:ea typeface="Oswald"/>
              <a:cs typeface="Oswald"/>
              <a:sym typeface="Oswald"/>
            </a:endParaRPr>
          </a:p>
        </p:txBody>
      </p:sp>
      <p:sp>
        <p:nvSpPr>
          <p:cNvPr id="234" name="Google Shape;234;p34"/>
          <p:cNvSpPr txBox="1"/>
          <p:nvPr/>
        </p:nvSpPr>
        <p:spPr>
          <a:xfrm>
            <a:off x="747150" y="198783"/>
            <a:ext cx="1926900" cy="682487"/>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r>
              <a:rPr lang="ru" sz="1500" b="1" dirty="0">
                <a:latin typeface="Oswald"/>
                <a:ea typeface="Oswald"/>
                <a:cs typeface="Oswald"/>
                <a:sym typeface="Oswald"/>
              </a:rPr>
              <a:t>КОД МЕРЫ 0583</a:t>
            </a:r>
            <a:endParaRPr sz="1500" b="1" dirty="0">
              <a:latin typeface="Oswald"/>
              <a:ea typeface="Oswald"/>
              <a:cs typeface="Oswald"/>
              <a:sym typeface="Oswald"/>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gradFill>
          <a:gsLst>
            <a:gs pos="0">
              <a:srgbClr val="DADFE4"/>
            </a:gs>
            <a:gs pos="100000">
              <a:srgbClr val="F3F3F3"/>
            </a:gs>
          </a:gsLst>
          <a:lin ang="5400012" scaled="0"/>
        </a:gradFill>
        <a:effectLst/>
      </p:bgPr>
    </p:bg>
    <p:spTree>
      <p:nvGrpSpPr>
        <p:cNvPr id="1" name="Shape 224"/>
        <p:cNvGrpSpPr/>
        <p:nvPr/>
      </p:nvGrpSpPr>
      <p:grpSpPr>
        <a:xfrm>
          <a:off x="0" y="0"/>
          <a:ext cx="0" cy="0"/>
          <a:chOff x="0" y="0"/>
          <a:chExt cx="0" cy="0"/>
        </a:xfrm>
      </p:grpSpPr>
      <p:sp>
        <p:nvSpPr>
          <p:cNvPr id="225" name="Google Shape;225;p33"/>
          <p:cNvSpPr txBox="1">
            <a:spLocks noGrp="1"/>
          </p:cNvSpPr>
          <p:nvPr>
            <p:ph type="ctrTitle"/>
          </p:nvPr>
        </p:nvSpPr>
        <p:spPr>
          <a:xfrm>
            <a:off x="2674050" y="259645"/>
            <a:ext cx="5760000" cy="598312"/>
          </a:xfrm>
          <a:prstGeom prst="rect">
            <a:avLst/>
          </a:prstGeom>
          <a:noFill/>
          <a:ln>
            <a:noFill/>
          </a:ln>
        </p:spPr>
        <p:txBody>
          <a:bodyPr spcFirstLastPara="1" wrap="square" lIns="68575" tIns="34275" rIns="68575" bIns="34275" anchor="ctr" anchorCtr="0">
            <a:noAutofit/>
          </a:bodyPr>
          <a:lstStyle/>
          <a:p>
            <a:pPr lvl="0" algn="l">
              <a:lnSpc>
                <a:spcPct val="90000"/>
              </a:lnSpc>
            </a:pPr>
            <a:r>
              <a:rPr lang="ru-RU" sz="1200" dirty="0">
                <a:solidFill>
                  <a:schemeClr val="tx1"/>
                </a:solidFill>
                <a:latin typeface="Oswald" panose="00000500000000000000" pitchFamily="2" charset="-52"/>
                <a:ea typeface="Oswald"/>
                <a:cs typeface="Oswald"/>
                <a:sym typeface="Oswald"/>
              </a:rPr>
              <a:t>Денежная компенсация на обеспечение бесплатным питанием обучающихся за счет средств областного бюджета или местных бюджетов по  образовательным программам основного общего, среднего общего образования</a:t>
            </a:r>
            <a:r>
              <a:rPr lang="ru-RU" sz="1200" dirty="0">
                <a:solidFill>
                  <a:srgbClr val="000000"/>
                </a:solidFill>
                <a:latin typeface="Oswald" panose="00000500000000000000" pitchFamily="2" charset="-52"/>
                <a:ea typeface="Oswald"/>
                <a:cs typeface="Oswald"/>
                <a:sym typeface="Oswald"/>
              </a:rPr>
              <a:t/>
            </a:r>
            <a:br>
              <a:rPr lang="ru-RU" sz="1200" dirty="0">
                <a:solidFill>
                  <a:srgbClr val="000000"/>
                </a:solidFill>
                <a:latin typeface="Oswald" panose="00000500000000000000" pitchFamily="2" charset="-52"/>
                <a:ea typeface="Oswald"/>
                <a:cs typeface="Oswald"/>
                <a:sym typeface="Oswald"/>
              </a:rPr>
            </a:br>
            <a:endParaRPr sz="1200" dirty="0">
              <a:solidFill>
                <a:srgbClr val="000000"/>
              </a:solidFill>
              <a:latin typeface="Oswald" panose="00000500000000000000" pitchFamily="2" charset="-52"/>
              <a:ea typeface="Oswald"/>
              <a:cs typeface="Oswald"/>
              <a:sym typeface="Oswald"/>
            </a:endParaRPr>
          </a:p>
        </p:txBody>
      </p:sp>
      <p:sp>
        <p:nvSpPr>
          <p:cNvPr id="226" name="Google Shape;226;p33"/>
          <p:cNvSpPr/>
          <p:nvPr/>
        </p:nvSpPr>
        <p:spPr>
          <a:xfrm>
            <a:off x="464050" y="1195575"/>
            <a:ext cx="8053500" cy="3795900"/>
          </a:xfrm>
          <a:prstGeom prst="rect">
            <a:avLst/>
          </a:prstGeom>
          <a:noFill/>
          <a:ln>
            <a:noFill/>
          </a:ln>
        </p:spPr>
        <p:txBody>
          <a:bodyPr spcFirstLastPara="1" wrap="square" lIns="68575" tIns="34275" rIns="68575" bIns="34275" anchor="ctr" anchorCtr="0">
            <a:noAutofit/>
          </a:bodyPr>
          <a:lstStyle/>
          <a:p>
            <a:pPr marL="0" marR="0" lvl="0" indent="0" algn="ctr" rtl="0">
              <a:spcBef>
                <a:spcPts val="0"/>
              </a:spcBef>
              <a:spcAft>
                <a:spcPts val="0"/>
              </a:spcAft>
              <a:buNone/>
            </a:pPr>
            <a:endParaRPr b="1" dirty="0">
              <a:solidFill>
                <a:srgbClr val="434343"/>
              </a:solidFill>
              <a:latin typeface="Oswald" panose="00000500000000000000" pitchFamily="2" charset="-52"/>
              <a:ea typeface="Oswald"/>
              <a:cs typeface="Oswald"/>
              <a:sym typeface="Oswald"/>
            </a:endParaRPr>
          </a:p>
          <a:p>
            <a:pPr marL="0" marR="0" lvl="0" indent="0" algn="ctr" rtl="0">
              <a:spcBef>
                <a:spcPts val="0"/>
              </a:spcBef>
              <a:spcAft>
                <a:spcPts val="0"/>
              </a:spcAft>
              <a:buNone/>
            </a:pPr>
            <a:r>
              <a:rPr lang="ru" sz="1300" b="1" dirty="0">
                <a:solidFill>
                  <a:schemeClr val="tx1"/>
                </a:solidFill>
                <a:latin typeface="Oswald" panose="00000500000000000000" pitchFamily="2" charset="-52"/>
                <a:ea typeface="Oswald"/>
                <a:cs typeface="Oswald"/>
                <a:sym typeface="Oswald"/>
              </a:rPr>
              <a:t>Нормативные основания</a:t>
            </a:r>
            <a:endParaRPr sz="1300" b="1" dirty="0">
              <a:solidFill>
                <a:schemeClr val="tx1"/>
              </a:solidFill>
              <a:latin typeface="Oswald" panose="00000500000000000000" pitchFamily="2" charset="-52"/>
              <a:ea typeface="Oswald"/>
              <a:cs typeface="Oswald"/>
              <a:sym typeface="Oswald"/>
            </a:endParaRPr>
          </a:p>
          <a:p>
            <a:pPr marL="460800" marR="0" lvl="0" indent="-293900" algn="just" rtl="0">
              <a:spcBef>
                <a:spcPts val="0"/>
              </a:spcBef>
              <a:spcAft>
                <a:spcPts val="0"/>
              </a:spcAft>
              <a:buClr>
                <a:schemeClr val="dk2"/>
              </a:buClr>
              <a:buSzPts val="1000"/>
              <a:buFont typeface="Oswald"/>
              <a:buChar char="●"/>
            </a:pPr>
            <a:r>
              <a:rPr lang="ru" sz="1200" dirty="0">
                <a:solidFill>
                  <a:schemeClr val="tx1"/>
                </a:solidFill>
                <a:latin typeface="Oswald" panose="00000500000000000000" pitchFamily="2" charset="-52"/>
                <a:ea typeface="Oswald"/>
                <a:cs typeface="Oswald"/>
                <a:sym typeface="Oswald"/>
              </a:rPr>
              <a:t>Постановление Правительства Свердловской области от 05.07.2017 № 476-ПП «Об утверждении норм, по которым осуществляется полное государственное обеспечение обучающихся, в том числе обеспечение питанием, одеждой, обувью, жестким и мягким инвентарем, за счет средств областного бюджета или бюджетов муниципальных образований, расположенных на территории Свердловской области, размеров денежной компенсации, а также единовременного пособия выпускникам»</a:t>
            </a:r>
          </a:p>
          <a:p>
            <a:pPr marL="460800" lvl="0" indent="-293900" algn="just">
              <a:buClr>
                <a:schemeClr val="dk2"/>
              </a:buClr>
              <a:buSzPts val="1000"/>
              <a:buFont typeface="Oswald"/>
              <a:buChar char="●"/>
            </a:pPr>
            <a:r>
              <a:rPr lang="ru-RU" sz="1200" dirty="0">
                <a:solidFill>
                  <a:schemeClr val="tx1"/>
                </a:solidFill>
                <a:latin typeface="Oswald" panose="00000500000000000000" pitchFamily="2" charset="-52"/>
                <a:ea typeface="Oswald"/>
                <a:cs typeface="Oswald"/>
                <a:sym typeface="Oswald"/>
              </a:rPr>
              <a:t>Постановление Правительства Свердловской области от 30 марта 2023 г. N 221-ПП «О внесении изменений в постановление Правительства Свердловской области от 05.07.2017 N 476-ПП "Об утверждении норм, по которым осуществляется полное государственное обеспечение обучающихся, в том числе обеспечение питанием, одеждой, обувью, жестким и мягким инвентарем, за счет средств областного бюджета или бюджетов муниципальных образований, расположенных на территории Свердловской области, размеров денежных компенсаций, а также единовременного пособия выпускникам»</a:t>
            </a:r>
          </a:p>
          <a:p>
            <a:pPr marL="460800" marR="0" lvl="0" indent="-293900" algn="just" rtl="0">
              <a:spcBef>
                <a:spcPts val="0"/>
              </a:spcBef>
              <a:spcAft>
                <a:spcPts val="0"/>
              </a:spcAft>
              <a:buClr>
                <a:schemeClr val="dk2"/>
              </a:buClr>
              <a:buSzPts val="1000"/>
              <a:buFont typeface="Oswald"/>
              <a:buChar char="●"/>
            </a:pPr>
            <a:endParaRPr sz="1300" dirty="0">
              <a:solidFill>
                <a:schemeClr val="tx1"/>
              </a:solidFill>
              <a:latin typeface="Oswald" panose="00000500000000000000" pitchFamily="2" charset="-52"/>
              <a:ea typeface="Oswald"/>
              <a:cs typeface="Oswald"/>
              <a:sym typeface="Oswald"/>
            </a:endParaRPr>
          </a:p>
          <a:p>
            <a:pPr marL="0" lvl="0" indent="0" algn="ctr" rtl="0">
              <a:spcBef>
                <a:spcPts val="0"/>
              </a:spcBef>
              <a:spcAft>
                <a:spcPts val="0"/>
              </a:spcAft>
              <a:buNone/>
            </a:pPr>
            <a:r>
              <a:rPr lang="ru" sz="1300" b="1" dirty="0">
                <a:solidFill>
                  <a:schemeClr val="tx1"/>
                </a:solidFill>
                <a:latin typeface="Oswald" panose="00000500000000000000" pitchFamily="2" charset="-52"/>
                <a:ea typeface="Oswald"/>
                <a:cs typeface="Oswald"/>
                <a:sym typeface="Oswald"/>
              </a:rPr>
              <a:t>Форма предоставления - денежная</a:t>
            </a:r>
            <a:endParaRPr sz="1300" b="1" dirty="0">
              <a:solidFill>
                <a:schemeClr val="tx1"/>
              </a:solidFill>
              <a:latin typeface="Oswald" panose="00000500000000000000" pitchFamily="2" charset="-52"/>
              <a:ea typeface="Oswald"/>
              <a:cs typeface="Oswald"/>
              <a:sym typeface="Oswald"/>
            </a:endParaRPr>
          </a:p>
          <a:p>
            <a:pPr marL="0" lvl="0" indent="0" algn="ctr" rtl="0">
              <a:spcBef>
                <a:spcPts val="0"/>
              </a:spcBef>
              <a:spcAft>
                <a:spcPts val="0"/>
              </a:spcAft>
              <a:buNone/>
            </a:pPr>
            <a:r>
              <a:rPr lang="ru" sz="1300" b="1" dirty="0">
                <a:solidFill>
                  <a:schemeClr val="tx1"/>
                </a:solidFill>
                <a:latin typeface="Oswald" panose="00000500000000000000" pitchFamily="2" charset="-52"/>
                <a:ea typeface="Oswald"/>
                <a:cs typeface="Oswald"/>
                <a:sym typeface="Oswald"/>
              </a:rPr>
              <a:t>Обучающиеся, находящиеся на полном государственном обеспечении:</a:t>
            </a:r>
            <a:endParaRPr sz="1300" b="1" dirty="0">
              <a:solidFill>
                <a:schemeClr val="tx1"/>
              </a:solidFill>
              <a:latin typeface="Oswald" panose="00000500000000000000" pitchFamily="2" charset="-52"/>
              <a:ea typeface="Oswald"/>
              <a:cs typeface="Oswald"/>
              <a:sym typeface="Oswald"/>
            </a:endParaRPr>
          </a:p>
          <a:p>
            <a:pPr marL="457200" marR="0" lvl="0" indent="-292100" algn="just" rtl="0">
              <a:spcBef>
                <a:spcPts val="0"/>
              </a:spcBef>
              <a:spcAft>
                <a:spcPts val="0"/>
              </a:spcAft>
              <a:buClr>
                <a:schemeClr val="dk2"/>
              </a:buClr>
              <a:buSzPts val="1000"/>
              <a:buFont typeface="Oswald"/>
              <a:buChar char="●"/>
            </a:pPr>
            <a:r>
              <a:rPr lang="ru" sz="1200" dirty="0">
                <a:solidFill>
                  <a:schemeClr val="tx1"/>
                </a:solidFill>
                <a:latin typeface="Oswald" panose="00000500000000000000" pitchFamily="2" charset="-52"/>
                <a:ea typeface="Oswald"/>
                <a:cs typeface="Oswald"/>
                <a:sym typeface="Oswald"/>
              </a:rPr>
              <a:t>Размер компенсации: </a:t>
            </a:r>
            <a:r>
              <a:rPr lang="ru" sz="1200" dirty="0" smtClean="0">
                <a:solidFill>
                  <a:schemeClr val="tx1"/>
                </a:solidFill>
                <a:latin typeface="Oswald" panose="00000500000000000000" pitchFamily="2" charset="-52"/>
                <a:ea typeface="Oswald"/>
                <a:cs typeface="Oswald"/>
                <a:sym typeface="Oswald"/>
              </a:rPr>
              <a:t>261,7 </a:t>
            </a:r>
            <a:r>
              <a:rPr lang="ru" sz="1200" dirty="0">
                <a:solidFill>
                  <a:schemeClr val="tx1"/>
                </a:solidFill>
                <a:latin typeface="Oswald" panose="00000500000000000000" pitchFamily="2" charset="-52"/>
                <a:ea typeface="Oswald"/>
                <a:cs typeface="Oswald"/>
                <a:sym typeface="Oswald"/>
              </a:rPr>
              <a:t>руб. (в учебные дни, по состоянию на </a:t>
            </a:r>
            <a:r>
              <a:rPr lang="ru" sz="1200" dirty="0" smtClean="0">
                <a:solidFill>
                  <a:schemeClr val="tx1"/>
                </a:solidFill>
                <a:latin typeface="Oswald" panose="00000500000000000000" pitchFamily="2" charset="-52"/>
                <a:ea typeface="Oswald"/>
                <a:cs typeface="Oswald"/>
                <a:sym typeface="Oswald"/>
              </a:rPr>
              <a:t>01.01.2024)</a:t>
            </a:r>
            <a:endParaRPr sz="1200" dirty="0">
              <a:solidFill>
                <a:schemeClr val="tx1"/>
              </a:solidFill>
              <a:latin typeface="Oswald" panose="00000500000000000000" pitchFamily="2" charset="-52"/>
              <a:ea typeface="Oswald"/>
              <a:cs typeface="Oswald"/>
              <a:sym typeface="Oswald"/>
            </a:endParaRPr>
          </a:p>
          <a:p>
            <a:pPr marL="457200" marR="0" lvl="0" indent="-292100" algn="just" rtl="0">
              <a:spcBef>
                <a:spcPts val="0"/>
              </a:spcBef>
              <a:spcAft>
                <a:spcPts val="0"/>
              </a:spcAft>
              <a:buClr>
                <a:schemeClr val="dk2"/>
              </a:buClr>
              <a:buSzPts val="1000"/>
              <a:buFont typeface="Oswald"/>
              <a:buChar char="●"/>
            </a:pPr>
            <a:r>
              <a:rPr lang="ru" sz="1200" dirty="0">
                <a:solidFill>
                  <a:schemeClr val="tx1"/>
                </a:solidFill>
                <a:latin typeface="Oswald" panose="00000500000000000000" pitchFamily="2" charset="-52"/>
                <a:ea typeface="Oswald"/>
                <a:cs typeface="Oswald"/>
                <a:sym typeface="Oswald"/>
              </a:rPr>
              <a:t>Размер компенсации: </a:t>
            </a:r>
            <a:r>
              <a:rPr lang="ru" sz="1200" dirty="0" smtClean="0">
                <a:solidFill>
                  <a:schemeClr val="tx1"/>
                </a:solidFill>
                <a:latin typeface="Oswald" panose="00000500000000000000" pitchFamily="2" charset="-52"/>
                <a:ea typeface="Oswald"/>
                <a:cs typeface="Oswald"/>
                <a:sym typeface="Oswald"/>
              </a:rPr>
              <a:t>287,9 </a:t>
            </a:r>
            <a:r>
              <a:rPr lang="ru" sz="1200" dirty="0">
                <a:solidFill>
                  <a:schemeClr val="tx1"/>
                </a:solidFill>
                <a:latin typeface="Oswald" panose="00000500000000000000" pitchFamily="2" charset="-52"/>
                <a:ea typeface="Oswald"/>
                <a:cs typeface="Oswald"/>
                <a:sym typeface="Oswald"/>
              </a:rPr>
              <a:t>руб. (в выходные, праздничные, каникулярные дни, по состоянию на </a:t>
            </a:r>
            <a:r>
              <a:rPr lang="ru" sz="1200" dirty="0" smtClean="0">
                <a:solidFill>
                  <a:schemeClr val="tx1"/>
                </a:solidFill>
                <a:latin typeface="Oswald" panose="00000500000000000000" pitchFamily="2" charset="-52"/>
                <a:ea typeface="Oswald"/>
                <a:cs typeface="Oswald"/>
                <a:sym typeface="Oswald"/>
              </a:rPr>
              <a:t>01.01.2024)</a:t>
            </a:r>
            <a:endParaRPr sz="1200" dirty="0">
              <a:solidFill>
                <a:schemeClr val="tx1"/>
              </a:solidFill>
              <a:latin typeface="Oswald" panose="00000500000000000000" pitchFamily="2" charset="-52"/>
              <a:ea typeface="Oswald"/>
              <a:cs typeface="Oswald"/>
              <a:sym typeface="Oswald"/>
            </a:endParaRPr>
          </a:p>
          <a:p>
            <a:pPr marL="457200" marR="0" lvl="0" indent="0" algn="ctr" rtl="0">
              <a:spcBef>
                <a:spcPts val="0"/>
              </a:spcBef>
              <a:spcAft>
                <a:spcPts val="0"/>
              </a:spcAft>
              <a:buNone/>
            </a:pPr>
            <a:endParaRPr sz="1300" dirty="0">
              <a:solidFill>
                <a:schemeClr val="tx1"/>
              </a:solidFill>
              <a:latin typeface="Oswald" panose="00000500000000000000" pitchFamily="2" charset="-52"/>
              <a:ea typeface="Oswald"/>
              <a:cs typeface="Oswald"/>
              <a:sym typeface="Oswald"/>
            </a:endParaRPr>
          </a:p>
          <a:p>
            <a:pPr marL="0" lvl="0" indent="0" algn="ctr" rtl="0">
              <a:spcBef>
                <a:spcPts val="0"/>
              </a:spcBef>
              <a:spcAft>
                <a:spcPts val="0"/>
              </a:spcAft>
              <a:buNone/>
            </a:pPr>
            <a:r>
              <a:rPr lang="ru" sz="1300" b="1" dirty="0">
                <a:solidFill>
                  <a:schemeClr val="tx1"/>
                </a:solidFill>
                <a:highlight>
                  <a:schemeClr val="lt2"/>
                </a:highlight>
                <a:latin typeface="Oswald" panose="00000500000000000000" pitchFamily="2" charset="-52"/>
                <a:ea typeface="Oswald"/>
                <a:cs typeface="Oswald"/>
                <a:sym typeface="Oswald"/>
              </a:rPr>
              <a:t>Периодичность выплаты</a:t>
            </a:r>
            <a:endParaRPr sz="1300" b="1" dirty="0">
              <a:solidFill>
                <a:schemeClr val="tx1"/>
              </a:solidFill>
              <a:highlight>
                <a:schemeClr val="lt2"/>
              </a:highlight>
              <a:latin typeface="Oswald" panose="00000500000000000000" pitchFamily="2" charset="-52"/>
              <a:ea typeface="Oswald"/>
              <a:cs typeface="Oswald"/>
              <a:sym typeface="Oswald"/>
            </a:endParaRPr>
          </a:p>
          <a:p>
            <a:pPr marL="457200" lvl="0" indent="-292100" algn="l" rtl="0">
              <a:spcBef>
                <a:spcPts val="0"/>
              </a:spcBef>
              <a:spcAft>
                <a:spcPts val="0"/>
              </a:spcAft>
              <a:buClr>
                <a:schemeClr val="dk2"/>
              </a:buClr>
              <a:buSzPts val="1000"/>
              <a:buFont typeface="Oswald"/>
              <a:buChar char="●"/>
            </a:pPr>
            <a:r>
              <a:rPr lang="ru" sz="1200" dirty="0">
                <a:solidFill>
                  <a:schemeClr val="tx1"/>
                </a:solidFill>
                <a:latin typeface="Oswald" panose="00000500000000000000" pitchFamily="2" charset="-52"/>
                <a:ea typeface="Oswald"/>
                <a:cs typeface="Oswald"/>
                <a:sym typeface="Oswald"/>
              </a:rPr>
              <a:t>Ежемесячно</a:t>
            </a:r>
            <a:endParaRPr sz="1200" b="1" dirty="0">
              <a:solidFill>
                <a:schemeClr val="tx1"/>
              </a:solidFill>
              <a:highlight>
                <a:srgbClr val="FF0000"/>
              </a:highlight>
              <a:latin typeface="Oswald" panose="00000500000000000000" pitchFamily="2" charset="-52"/>
              <a:ea typeface="Oswald"/>
              <a:cs typeface="Oswald"/>
              <a:sym typeface="Oswald"/>
            </a:endParaRPr>
          </a:p>
          <a:p>
            <a:pPr marL="457200" lvl="0" indent="0" algn="l" rtl="0">
              <a:spcBef>
                <a:spcPts val="0"/>
              </a:spcBef>
              <a:spcAft>
                <a:spcPts val="0"/>
              </a:spcAft>
              <a:buNone/>
            </a:pPr>
            <a:endParaRPr sz="500" dirty="0">
              <a:solidFill>
                <a:srgbClr val="434343"/>
              </a:solidFill>
              <a:highlight>
                <a:srgbClr val="FF0000"/>
              </a:highlight>
              <a:latin typeface="Oswald" panose="00000500000000000000" pitchFamily="2" charset="-52"/>
              <a:ea typeface="Oswald"/>
              <a:cs typeface="Oswald"/>
              <a:sym typeface="Oswald"/>
            </a:endParaRPr>
          </a:p>
        </p:txBody>
      </p:sp>
      <p:sp>
        <p:nvSpPr>
          <p:cNvPr id="227" name="Google Shape;227;p33"/>
          <p:cNvSpPr txBox="1"/>
          <p:nvPr/>
        </p:nvSpPr>
        <p:spPr>
          <a:xfrm>
            <a:off x="747150" y="150257"/>
            <a:ext cx="1926900" cy="7077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r>
              <a:rPr lang="ru" sz="1500" b="1" dirty="0">
                <a:latin typeface="Oswald" panose="00000500000000000000" pitchFamily="2" charset="-52"/>
                <a:ea typeface="Oswald"/>
                <a:cs typeface="Oswald"/>
                <a:sym typeface="Oswald"/>
              </a:rPr>
              <a:t>КОД МЕРЫ 0583</a:t>
            </a:r>
            <a:endParaRPr sz="1500" b="1" dirty="0">
              <a:latin typeface="Oswald" panose="00000500000000000000" pitchFamily="2" charset="-52"/>
              <a:ea typeface="Oswald"/>
              <a:cs typeface="Oswald"/>
              <a:sym typeface="Oswald"/>
            </a:endParaRPr>
          </a:p>
        </p:txBody>
      </p:sp>
    </p:spTree>
    <p:extLst>
      <p:ext uri="{BB962C8B-B14F-4D97-AF65-F5344CB8AC3E}">
        <p14:creationId xmlns:p14="http://schemas.microsoft.com/office/powerpoint/2010/main" val="4340583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gradFill>
          <a:gsLst>
            <a:gs pos="0">
              <a:srgbClr val="DADFE4"/>
            </a:gs>
            <a:gs pos="100000">
              <a:srgbClr val="F3F3F3"/>
            </a:gs>
          </a:gsLst>
          <a:lin ang="5400012" scaled="0"/>
        </a:gradFill>
        <a:effectLst/>
      </p:bgPr>
    </p:bg>
    <p:spTree>
      <p:nvGrpSpPr>
        <p:cNvPr id="1" name="Shape 217"/>
        <p:cNvGrpSpPr/>
        <p:nvPr/>
      </p:nvGrpSpPr>
      <p:grpSpPr>
        <a:xfrm>
          <a:off x="0" y="0"/>
          <a:ext cx="0" cy="0"/>
          <a:chOff x="0" y="0"/>
          <a:chExt cx="0" cy="0"/>
        </a:xfrm>
      </p:grpSpPr>
      <p:graphicFrame>
        <p:nvGraphicFramePr>
          <p:cNvPr id="218" name="Google Shape;218;p32"/>
          <p:cNvGraphicFramePr/>
          <p:nvPr>
            <p:extLst>
              <p:ext uri="{D42A27DB-BD31-4B8C-83A1-F6EECF244321}">
                <p14:modId xmlns:p14="http://schemas.microsoft.com/office/powerpoint/2010/main" val="2077516666"/>
              </p:ext>
            </p:extLst>
          </p:nvPr>
        </p:nvGraphicFramePr>
        <p:xfrm>
          <a:off x="324888" y="1271770"/>
          <a:ext cx="8494225" cy="3246060"/>
        </p:xfrm>
        <a:graphic>
          <a:graphicData uri="http://schemas.openxmlformats.org/drawingml/2006/table">
            <a:tbl>
              <a:tblPr>
                <a:noFill/>
                <a:tableStyleId>{BF4A3D39-4975-46BA-BE83-8B02B6239DEE}</a:tableStyleId>
              </a:tblPr>
              <a:tblGrid>
                <a:gridCol w="2928521">
                  <a:extLst>
                    <a:ext uri="{9D8B030D-6E8A-4147-A177-3AD203B41FA5}">
                      <a16:colId xmlns:a16="http://schemas.microsoft.com/office/drawing/2014/main" xmlns="" val="20000"/>
                    </a:ext>
                  </a:extLst>
                </a:gridCol>
                <a:gridCol w="5565704">
                  <a:extLst>
                    <a:ext uri="{9D8B030D-6E8A-4147-A177-3AD203B41FA5}">
                      <a16:colId xmlns:a16="http://schemas.microsoft.com/office/drawing/2014/main" xmlns="" val="20001"/>
                    </a:ext>
                  </a:extLst>
                </a:gridCol>
              </a:tblGrid>
              <a:tr h="0">
                <a:tc>
                  <a:txBody>
                    <a:bodyPr/>
                    <a:lstStyle/>
                    <a:p>
                      <a:pPr marL="0" lvl="0" indent="0" algn="l" rtl="0">
                        <a:spcBef>
                          <a:spcPts val="0"/>
                        </a:spcBef>
                        <a:spcAft>
                          <a:spcPts val="0"/>
                        </a:spcAft>
                        <a:buNone/>
                      </a:pPr>
                      <a:r>
                        <a:rPr lang="ru-RU" sz="1200" b="1" dirty="0">
                          <a:latin typeface="Oswald"/>
                          <a:ea typeface="Oswald"/>
                          <a:cs typeface="Oswald"/>
                          <a:sym typeface="Oswald"/>
                        </a:rPr>
                        <a:t>Категория получателей (в соответствии с НПА Свердловской области)</a:t>
                      </a:r>
                      <a:endParaRPr sz="1200" b="1" dirty="0">
                        <a:latin typeface="Oswald"/>
                        <a:ea typeface="Oswald"/>
                        <a:cs typeface="Oswald"/>
                        <a:sym typeface="Oswald"/>
                      </a:endParaRPr>
                    </a:p>
                  </a:txBody>
                  <a:tcPr marL="91425" marR="91425" marT="91425" marB="91425"/>
                </a:tc>
                <a:tc>
                  <a:txBody>
                    <a:bodyPr/>
                    <a:lstStyle/>
                    <a:p>
                      <a:pPr marL="0" lvl="0" indent="0" algn="l" rtl="0">
                        <a:spcBef>
                          <a:spcPts val="0"/>
                        </a:spcBef>
                        <a:spcAft>
                          <a:spcPts val="0"/>
                        </a:spcAft>
                        <a:buNone/>
                      </a:pPr>
                      <a:r>
                        <a:rPr lang="ru" sz="1200" b="1" dirty="0">
                          <a:latin typeface="Oswald"/>
                          <a:ea typeface="Oswald"/>
                          <a:cs typeface="Oswald"/>
                          <a:sym typeface="Oswald"/>
                        </a:rPr>
                        <a:t>Порядок получения</a:t>
                      </a:r>
                      <a:endParaRPr sz="1200" b="1" dirty="0">
                        <a:latin typeface="Oswald"/>
                        <a:ea typeface="Oswald"/>
                        <a:cs typeface="Oswald"/>
                        <a:sym typeface="Oswald"/>
                      </a:endParaRPr>
                    </a:p>
                  </a:txBody>
                  <a:tcPr marL="91425" marR="91425" marT="91425" marB="91425"/>
                </a:tc>
                <a:extLst>
                  <a:ext uri="{0D108BD9-81ED-4DB2-BD59-A6C34878D82A}">
                    <a16:rowId xmlns:a16="http://schemas.microsoft.com/office/drawing/2014/main" xmlns="" val="10000"/>
                  </a:ext>
                </a:extLst>
              </a:tr>
              <a:tr h="1894204">
                <a:tc>
                  <a:txBody>
                    <a:bodyPr/>
                    <a:lstStyle/>
                    <a:p>
                      <a:pPr marL="179999" marR="0" lvl="0" indent="-156249" algn="l" defTabSz="342900" rtl="0" eaLnBrk="1" fontAlgn="auto" latinLnBrk="0" hangingPunct="1">
                        <a:lnSpc>
                          <a:spcPct val="100000"/>
                        </a:lnSpc>
                        <a:spcBef>
                          <a:spcPts val="0"/>
                        </a:spcBef>
                        <a:spcAft>
                          <a:spcPts val="0"/>
                        </a:spcAft>
                        <a:buClrTx/>
                        <a:buSzPts val="1100"/>
                        <a:buFont typeface="Oswald"/>
                        <a:buChar char="●"/>
                        <a:tabLst/>
                        <a:defRPr/>
                      </a:pPr>
                      <a:r>
                        <a:rPr lang="ru-RU" sz="1100" dirty="0">
                          <a:solidFill>
                            <a:schemeClr val="tx1"/>
                          </a:solidFill>
                          <a:latin typeface="Oswald"/>
                          <a:ea typeface="Oswald"/>
                          <a:cs typeface="Oswald"/>
                          <a:sym typeface="Oswald"/>
                        </a:rPr>
                        <a:t>Лица, потерявшие в период обучения обоих родителей или единственного родителя</a:t>
                      </a:r>
                      <a:endParaRPr sz="1100" dirty="0">
                        <a:solidFill>
                          <a:schemeClr val="tx1"/>
                        </a:solidFill>
                        <a:latin typeface="Oswald"/>
                        <a:ea typeface="Oswald"/>
                        <a:cs typeface="Oswald"/>
                        <a:sym typeface="Oswald"/>
                      </a:endParaRPr>
                    </a:p>
                  </a:txBody>
                  <a:tcPr marL="91425" marR="91425" marT="91425" marB="91425"/>
                </a:tc>
                <a:tc rowSpan="2">
                  <a:txBody>
                    <a:bodyPr/>
                    <a:lstStyle/>
                    <a:p>
                      <a:pPr marL="179999" lvl="0" indent="-155575" algn="l" rtl="0">
                        <a:spcBef>
                          <a:spcPts val="0"/>
                        </a:spcBef>
                        <a:spcAft>
                          <a:spcPts val="0"/>
                        </a:spcAft>
                        <a:buSzPts val="1100"/>
                        <a:buFont typeface="Oswald"/>
                        <a:buChar char="●"/>
                      </a:pPr>
                      <a:r>
                        <a:rPr lang="ru-RU" sz="1100" dirty="0">
                          <a:latin typeface="Oswald"/>
                          <a:ea typeface="Oswald"/>
                          <a:cs typeface="Oswald"/>
                          <a:sym typeface="Oswald"/>
                        </a:rPr>
                        <a:t>Подача заявления руководителю образовательной организации</a:t>
                      </a:r>
                    </a:p>
                    <a:p>
                      <a:pPr marL="179999" marR="0" lvl="0" indent="-155575" algn="l" defTabSz="342900" rtl="0" eaLnBrk="1" fontAlgn="auto" latinLnBrk="0" hangingPunct="1">
                        <a:lnSpc>
                          <a:spcPct val="100000"/>
                        </a:lnSpc>
                        <a:spcBef>
                          <a:spcPts val="0"/>
                        </a:spcBef>
                        <a:spcAft>
                          <a:spcPts val="0"/>
                        </a:spcAft>
                        <a:buClrTx/>
                        <a:buSzPts val="1100"/>
                        <a:buFont typeface="Oswald"/>
                        <a:buChar char="●"/>
                        <a:tabLst/>
                        <a:defRPr/>
                      </a:pPr>
                      <a:r>
                        <a:rPr lang="ru-RU" sz="1100" dirty="0">
                          <a:solidFill>
                            <a:schemeClr val="tx1"/>
                          </a:solidFill>
                          <a:latin typeface="Oswald"/>
                          <a:ea typeface="Oswald"/>
                          <a:cs typeface="Oswald"/>
                          <a:sym typeface="Oswald"/>
                        </a:rPr>
                        <a:t>Свидетельство о смерти обоих родителей или единственного родителя</a:t>
                      </a:r>
                    </a:p>
                    <a:p>
                      <a:pPr marL="24424" lvl="0" indent="0" algn="l" rtl="0">
                        <a:spcBef>
                          <a:spcPts val="0"/>
                        </a:spcBef>
                        <a:spcAft>
                          <a:spcPts val="0"/>
                        </a:spcAft>
                        <a:buSzPts val="1100"/>
                        <a:buFont typeface="Oswald"/>
                        <a:buNone/>
                      </a:pPr>
                      <a:endParaRPr lang="ru-RU" sz="1100" dirty="0">
                        <a:latin typeface="Oswald"/>
                        <a:ea typeface="Oswald"/>
                        <a:cs typeface="Oswald"/>
                        <a:sym typeface="Oswald"/>
                      </a:endParaRPr>
                    </a:p>
                    <a:p>
                      <a:pPr marL="24424" lvl="0" indent="0" algn="l" rtl="0">
                        <a:spcBef>
                          <a:spcPts val="0"/>
                        </a:spcBef>
                        <a:spcAft>
                          <a:spcPts val="0"/>
                        </a:spcAft>
                        <a:buSzPts val="1100"/>
                        <a:buFont typeface="Oswald"/>
                        <a:buNone/>
                      </a:pPr>
                      <a:endParaRPr lang="ru-RU" sz="1100" dirty="0">
                        <a:latin typeface="Oswald"/>
                        <a:ea typeface="Oswald"/>
                        <a:cs typeface="Oswald"/>
                        <a:sym typeface="Oswald"/>
                      </a:endParaRPr>
                    </a:p>
                    <a:p>
                      <a:pPr marL="24424" lvl="0" indent="0" algn="l" rtl="0">
                        <a:spcBef>
                          <a:spcPts val="0"/>
                        </a:spcBef>
                        <a:spcAft>
                          <a:spcPts val="0"/>
                        </a:spcAft>
                        <a:buSzPts val="1100"/>
                        <a:buFont typeface="Oswald"/>
                        <a:buNone/>
                      </a:pPr>
                      <a:endParaRPr lang="ru-RU" sz="1100" dirty="0">
                        <a:latin typeface="Oswald"/>
                        <a:ea typeface="Oswald"/>
                        <a:cs typeface="Oswald"/>
                        <a:sym typeface="Oswald"/>
                      </a:endParaRPr>
                    </a:p>
                    <a:p>
                      <a:pPr marL="24424" lvl="0" indent="0" algn="l" rtl="0">
                        <a:spcBef>
                          <a:spcPts val="0"/>
                        </a:spcBef>
                        <a:spcAft>
                          <a:spcPts val="0"/>
                        </a:spcAft>
                        <a:buSzPts val="1100"/>
                        <a:buFont typeface="Oswald"/>
                        <a:buNone/>
                      </a:pPr>
                      <a:endParaRPr lang="ru-RU" sz="1100" dirty="0">
                        <a:latin typeface="Oswald"/>
                        <a:ea typeface="Oswald"/>
                        <a:cs typeface="Oswald"/>
                        <a:sym typeface="Oswald"/>
                      </a:endParaRPr>
                    </a:p>
                    <a:p>
                      <a:pPr marL="24424" lvl="0" indent="0" algn="l" rtl="0">
                        <a:spcBef>
                          <a:spcPts val="0"/>
                        </a:spcBef>
                        <a:spcAft>
                          <a:spcPts val="0"/>
                        </a:spcAft>
                        <a:buSzPts val="1100"/>
                        <a:buFont typeface="Oswald"/>
                        <a:buNone/>
                      </a:pPr>
                      <a:endParaRPr lang="ru-RU" sz="1100" dirty="0">
                        <a:latin typeface="Oswald"/>
                        <a:ea typeface="Oswald"/>
                        <a:cs typeface="Oswald"/>
                        <a:sym typeface="Oswald"/>
                      </a:endParaRPr>
                    </a:p>
                    <a:p>
                      <a:pPr marL="24424" lvl="0" indent="0" algn="l" rtl="0">
                        <a:spcBef>
                          <a:spcPts val="0"/>
                        </a:spcBef>
                        <a:spcAft>
                          <a:spcPts val="0"/>
                        </a:spcAft>
                        <a:buSzPts val="1100"/>
                        <a:buFont typeface="Oswald"/>
                        <a:buNone/>
                      </a:pPr>
                      <a:endParaRPr lang="ru-RU" sz="1100" dirty="0">
                        <a:latin typeface="Oswald"/>
                        <a:ea typeface="Oswald"/>
                        <a:cs typeface="Oswald"/>
                        <a:sym typeface="Oswald"/>
                      </a:endParaRPr>
                    </a:p>
                    <a:p>
                      <a:pPr marL="24424" lvl="0" indent="0" algn="l" rtl="0">
                        <a:spcBef>
                          <a:spcPts val="0"/>
                        </a:spcBef>
                        <a:spcAft>
                          <a:spcPts val="0"/>
                        </a:spcAft>
                        <a:buSzPts val="1100"/>
                        <a:buFont typeface="Oswald"/>
                        <a:buNone/>
                      </a:pPr>
                      <a:endParaRPr lang="ru-RU" sz="1100" dirty="0">
                        <a:latin typeface="Oswald"/>
                        <a:ea typeface="Oswald"/>
                        <a:cs typeface="Oswald"/>
                        <a:sym typeface="Oswald"/>
                      </a:endParaRPr>
                    </a:p>
                    <a:p>
                      <a:pPr marL="24424" lvl="0" indent="0" algn="l" rtl="0">
                        <a:spcBef>
                          <a:spcPts val="0"/>
                        </a:spcBef>
                        <a:spcAft>
                          <a:spcPts val="0"/>
                        </a:spcAft>
                        <a:buSzPts val="1100"/>
                        <a:buFont typeface="Oswald"/>
                        <a:buNone/>
                      </a:pPr>
                      <a:endParaRPr lang="ru-RU" sz="1100" dirty="0">
                        <a:latin typeface="Oswald"/>
                        <a:ea typeface="Oswald"/>
                        <a:cs typeface="Oswald"/>
                        <a:sym typeface="Oswald"/>
                      </a:endParaRPr>
                    </a:p>
                    <a:p>
                      <a:pPr marL="24424" lvl="0" indent="0" algn="l" rtl="0">
                        <a:spcBef>
                          <a:spcPts val="0"/>
                        </a:spcBef>
                        <a:spcAft>
                          <a:spcPts val="0"/>
                        </a:spcAft>
                        <a:buSzPts val="1100"/>
                        <a:buFont typeface="Oswald"/>
                        <a:buNone/>
                      </a:pPr>
                      <a:endParaRPr lang="ru-RU" sz="1100" dirty="0">
                        <a:latin typeface="Oswald"/>
                        <a:ea typeface="Oswald"/>
                        <a:cs typeface="Oswald"/>
                        <a:sym typeface="Oswald"/>
                      </a:endParaRPr>
                    </a:p>
                    <a:p>
                      <a:pPr marL="179999" marR="0" lvl="0" indent="-155575" algn="l" defTabSz="342900" rtl="0" eaLnBrk="1" fontAlgn="auto" latinLnBrk="0" hangingPunct="1">
                        <a:lnSpc>
                          <a:spcPct val="100000"/>
                        </a:lnSpc>
                        <a:spcBef>
                          <a:spcPts val="0"/>
                        </a:spcBef>
                        <a:spcAft>
                          <a:spcPts val="0"/>
                        </a:spcAft>
                        <a:buClrTx/>
                        <a:buSzPts val="1100"/>
                        <a:buFont typeface="Oswald"/>
                        <a:buChar char="●"/>
                        <a:tabLst/>
                        <a:defRPr/>
                      </a:pPr>
                      <a:r>
                        <a:rPr lang="ru-RU" sz="1100" dirty="0">
                          <a:latin typeface="Oswald"/>
                          <a:ea typeface="Oswald"/>
                          <a:cs typeface="Oswald"/>
                          <a:sym typeface="Oswald"/>
                        </a:rPr>
                        <a:t>Подача заявления руководителю образовательной организации</a:t>
                      </a:r>
                    </a:p>
                    <a:p>
                      <a:pPr marL="179999" lvl="0" indent="-155575" algn="l" rtl="0">
                        <a:spcBef>
                          <a:spcPts val="0"/>
                        </a:spcBef>
                        <a:spcAft>
                          <a:spcPts val="0"/>
                        </a:spcAft>
                        <a:buSzPts val="1100"/>
                        <a:buFont typeface="Oswald"/>
                        <a:buChar char="●"/>
                      </a:pPr>
                      <a:r>
                        <a:rPr lang="ru-RU" sz="1100" dirty="0">
                          <a:latin typeface="Oswald"/>
                          <a:ea typeface="Oswald"/>
                          <a:cs typeface="Oswald"/>
                          <a:sym typeface="Oswald"/>
                        </a:rPr>
                        <a:t>Документы, свидетельствующие об обстоятельствах утраты (отсутствия) попечения родителей (единственного родителя)</a:t>
                      </a:r>
                    </a:p>
                    <a:p>
                      <a:pPr marL="24424" lvl="0" indent="0" algn="l" rtl="0">
                        <a:spcBef>
                          <a:spcPts val="0"/>
                        </a:spcBef>
                        <a:spcAft>
                          <a:spcPts val="0"/>
                        </a:spcAft>
                        <a:buSzPts val="1100"/>
                        <a:buFont typeface="Oswald"/>
                        <a:buNone/>
                      </a:pPr>
                      <a:endParaRPr sz="1100" dirty="0">
                        <a:latin typeface="Oswald"/>
                        <a:ea typeface="Oswald"/>
                        <a:cs typeface="Oswald"/>
                        <a:sym typeface="Oswald"/>
                      </a:endParaRPr>
                    </a:p>
                  </a:txBody>
                  <a:tcPr marL="91425" marR="91425" marT="91425" marB="91425"/>
                </a:tc>
                <a:extLst>
                  <a:ext uri="{0D108BD9-81ED-4DB2-BD59-A6C34878D82A}">
                    <a16:rowId xmlns:a16="http://schemas.microsoft.com/office/drawing/2014/main" xmlns="" val="10001"/>
                  </a:ext>
                </a:extLst>
              </a:tr>
              <a:tr h="590775">
                <a:tc>
                  <a:txBody>
                    <a:bodyPr/>
                    <a:lstStyle/>
                    <a:p>
                      <a:pPr marL="179999" lvl="0" indent="-156249" algn="l" rtl="0">
                        <a:spcBef>
                          <a:spcPts val="0"/>
                        </a:spcBef>
                        <a:spcAft>
                          <a:spcPts val="0"/>
                        </a:spcAft>
                        <a:buSzPts val="1100"/>
                        <a:buFont typeface="Oswald"/>
                        <a:buChar char="●"/>
                      </a:pPr>
                      <a:r>
                        <a:rPr lang="ru-RU" sz="1100" dirty="0">
                          <a:latin typeface="Oswald"/>
                          <a:ea typeface="Oswald"/>
                          <a:cs typeface="Oswald"/>
                          <a:sym typeface="Oswald"/>
                        </a:rPr>
                        <a:t>лица из числа детей-сирот и детей, оставшихся без попечения родителей</a:t>
                      </a:r>
                    </a:p>
                    <a:p>
                      <a:pPr marL="179999" lvl="0" indent="-156249" algn="l" rtl="0">
                        <a:spcBef>
                          <a:spcPts val="0"/>
                        </a:spcBef>
                        <a:spcAft>
                          <a:spcPts val="0"/>
                        </a:spcAft>
                        <a:buSzPts val="1100"/>
                        <a:buFont typeface="Oswald"/>
                        <a:buChar char="●"/>
                      </a:pPr>
                      <a:endParaRPr sz="1100" dirty="0">
                        <a:latin typeface="Oswald"/>
                        <a:ea typeface="Oswald"/>
                        <a:cs typeface="Oswald"/>
                        <a:sym typeface="Oswald"/>
                      </a:endParaRPr>
                    </a:p>
                  </a:txBody>
                  <a:tcPr marL="91425" marR="91425" marT="91425" marB="91425"/>
                </a:tc>
                <a:tc vMerge="1">
                  <a:txBody>
                    <a:bodyPr/>
                    <a:lstStyle/>
                    <a:p>
                      <a:pPr marL="179999" lvl="0" indent="-155575" algn="l" rtl="0">
                        <a:spcBef>
                          <a:spcPts val="0"/>
                        </a:spcBef>
                        <a:spcAft>
                          <a:spcPts val="0"/>
                        </a:spcAft>
                        <a:buSzPts val="1100"/>
                        <a:buFont typeface="Oswald"/>
                        <a:buChar char="●"/>
                      </a:pPr>
                      <a:endParaRPr sz="1100" dirty="0">
                        <a:latin typeface="Oswald"/>
                        <a:ea typeface="Oswald"/>
                        <a:cs typeface="Oswald"/>
                        <a:sym typeface="Oswald"/>
                      </a:endParaRPr>
                    </a:p>
                  </a:txBody>
                  <a:tcPr marL="91425" marR="91425" marT="91425" marB="91425"/>
                </a:tc>
                <a:extLst>
                  <a:ext uri="{0D108BD9-81ED-4DB2-BD59-A6C34878D82A}">
                    <a16:rowId xmlns:a16="http://schemas.microsoft.com/office/drawing/2014/main" xmlns="" val="10002"/>
                  </a:ext>
                </a:extLst>
              </a:tr>
            </a:tbl>
          </a:graphicData>
        </a:graphic>
      </p:graphicFrame>
      <p:sp>
        <p:nvSpPr>
          <p:cNvPr id="219" name="Google Shape;219;p32"/>
          <p:cNvSpPr txBox="1">
            <a:spLocks noGrp="1"/>
          </p:cNvSpPr>
          <p:nvPr>
            <p:ph type="ctrTitle"/>
          </p:nvPr>
        </p:nvSpPr>
        <p:spPr>
          <a:xfrm>
            <a:off x="2674050" y="487875"/>
            <a:ext cx="5760000" cy="707700"/>
          </a:xfrm>
          <a:prstGeom prst="rect">
            <a:avLst/>
          </a:prstGeom>
          <a:noFill/>
          <a:ln>
            <a:noFill/>
          </a:ln>
        </p:spPr>
        <p:txBody>
          <a:bodyPr spcFirstLastPara="1" wrap="square" lIns="68575" tIns="34275" rIns="68575" bIns="34275" anchor="ctr" anchorCtr="0">
            <a:noAutofit/>
          </a:bodyPr>
          <a:lstStyle/>
          <a:p>
            <a:pPr lvl="0" algn="l">
              <a:lnSpc>
                <a:spcPct val="90000"/>
              </a:lnSpc>
            </a:pPr>
            <a:r>
              <a:rPr lang="ru-RU" sz="1200" dirty="0">
                <a:solidFill>
                  <a:schemeClr val="tx1"/>
                </a:solidFill>
                <a:latin typeface="Oswald" panose="00000500000000000000" pitchFamily="2" charset="-52"/>
                <a:ea typeface="Oswald"/>
                <a:cs typeface="Oswald"/>
                <a:sym typeface="Oswald"/>
              </a:rPr>
              <a:t>Денежная компенсация на обеспечение бесплатным питанием обучающихся за счет средств областного бюджета или местных бюджетов по образовательным программам основного общего, среднего общего образования</a:t>
            </a:r>
            <a:endParaRPr sz="1000" dirty="0">
              <a:solidFill>
                <a:schemeClr val="tx1"/>
              </a:solidFill>
              <a:latin typeface="Oswald" panose="00000500000000000000" pitchFamily="2" charset="-52"/>
              <a:ea typeface="Montserrat"/>
              <a:cs typeface="Montserrat"/>
              <a:sym typeface="Montserrat"/>
            </a:endParaRPr>
          </a:p>
        </p:txBody>
      </p:sp>
      <p:sp>
        <p:nvSpPr>
          <p:cNvPr id="220" name="Google Shape;220;p32"/>
          <p:cNvSpPr txBox="1"/>
          <p:nvPr/>
        </p:nvSpPr>
        <p:spPr>
          <a:xfrm>
            <a:off x="747150" y="487600"/>
            <a:ext cx="1926900" cy="7077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r>
              <a:rPr lang="ru" sz="1500" b="1">
                <a:latin typeface="Oswald" panose="00000500000000000000" pitchFamily="2" charset="-52"/>
                <a:ea typeface="Oswald"/>
                <a:cs typeface="Oswald"/>
                <a:sym typeface="Oswald"/>
              </a:rPr>
              <a:t>КОД МЕРЫ 0583</a:t>
            </a:r>
            <a:endParaRPr sz="1500" b="1">
              <a:latin typeface="Oswald" panose="00000500000000000000" pitchFamily="2" charset="-52"/>
              <a:ea typeface="Oswald"/>
              <a:cs typeface="Oswald"/>
              <a:sym typeface="Oswald"/>
            </a:endParaRPr>
          </a:p>
        </p:txBody>
      </p:sp>
    </p:spTree>
    <p:extLst>
      <p:ext uri="{BB962C8B-B14F-4D97-AF65-F5344CB8AC3E}">
        <p14:creationId xmlns:p14="http://schemas.microsoft.com/office/powerpoint/2010/main" val="367410465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gradFill>
          <a:gsLst>
            <a:gs pos="0">
              <a:srgbClr val="DADFE4"/>
            </a:gs>
            <a:gs pos="100000">
              <a:srgbClr val="F3F3F3"/>
            </a:gs>
          </a:gsLst>
          <a:lin ang="5400012" scaled="0"/>
        </a:gradFill>
        <a:effectLst/>
      </p:bgPr>
    </p:bg>
    <p:spTree>
      <p:nvGrpSpPr>
        <p:cNvPr id="1" name="Shape 253"/>
        <p:cNvGrpSpPr/>
        <p:nvPr/>
      </p:nvGrpSpPr>
      <p:grpSpPr>
        <a:xfrm>
          <a:off x="0" y="0"/>
          <a:ext cx="0" cy="0"/>
          <a:chOff x="0" y="0"/>
          <a:chExt cx="0" cy="0"/>
        </a:xfrm>
      </p:grpSpPr>
      <p:sp>
        <p:nvSpPr>
          <p:cNvPr id="254" name="Google Shape;254;p37"/>
          <p:cNvSpPr txBox="1">
            <a:spLocks noGrp="1"/>
          </p:cNvSpPr>
          <p:nvPr>
            <p:ph type="ctrTitle"/>
          </p:nvPr>
        </p:nvSpPr>
        <p:spPr>
          <a:xfrm>
            <a:off x="2674050" y="225779"/>
            <a:ext cx="5760000" cy="508000"/>
          </a:xfrm>
          <a:prstGeom prst="rect">
            <a:avLst/>
          </a:prstGeom>
          <a:noFill/>
          <a:ln>
            <a:noFill/>
          </a:ln>
        </p:spPr>
        <p:txBody>
          <a:bodyPr spcFirstLastPara="1" wrap="square" lIns="68575" tIns="34275" rIns="68575" bIns="34275" anchor="ctr" anchorCtr="0">
            <a:noAutofit/>
          </a:bodyPr>
          <a:lstStyle/>
          <a:p>
            <a:pPr marL="0" lvl="0" indent="0" algn="l" rtl="0">
              <a:lnSpc>
                <a:spcPct val="90000"/>
              </a:lnSpc>
              <a:spcBef>
                <a:spcPts val="0"/>
              </a:spcBef>
              <a:spcAft>
                <a:spcPts val="0"/>
              </a:spcAft>
              <a:buClr>
                <a:schemeClr val="dk1"/>
              </a:buClr>
              <a:buSzPts val="1100"/>
              <a:buFont typeface="Twentieth Century"/>
              <a:buNone/>
            </a:pPr>
            <a:r>
              <a:rPr lang="ru" sz="1300" dirty="0">
                <a:solidFill>
                  <a:srgbClr val="000000"/>
                </a:solidFill>
                <a:latin typeface="Oswald"/>
                <a:ea typeface="Oswald"/>
                <a:cs typeface="Oswald"/>
                <a:sym typeface="Oswald"/>
              </a:rPr>
              <a:t>ДЕНЕЖНАЯ КОМПЕНСАЦИЯ НА ПРИОБРЕТЕНИЕ КОМПЛЕКТА ОДЕЖДЫ, ОБУВИ, МЯГКОГО ИНВЕНТАРЯ</a:t>
            </a:r>
            <a:endParaRPr sz="2600" dirty="0">
              <a:solidFill>
                <a:srgbClr val="000000"/>
              </a:solidFill>
              <a:latin typeface="Old English Text MT" panose="03040902040508030806" pitchFamily="66" charset="0"/>
              <a:ea typeface="Oswald"/>
              <a:cs typeface="Oswald"/>
              <a:sym typeface="Oswald"/>
            </a:endParaRPr>
          </a:p>
        </p:txBody>
      </p:sp>
      <p:sp>
        <p:nvSpPr>
          <p:cNvPr id="255" name="Google Shape;255;p37"/>
          <p:cNvSpPr/>
          <p:nvPr/>
        </p:nvSpPr>
        <p:spPr>
          <a:xfrm>
            <a:off x="380550" y="846666"/>
            <a:ext cx="8053500" cy="3951111"/>
          </a:xfrm>
          <a:prstGeom prst="rect">
            <a:avLst/>
          </a:prstGeom>
          <a:noFill/>
          <a:ln>
            <a:noFill/>
          </a:ln>
        </p:spPr>
        <p:txBody>
          <a:bodyPr spcFirstLastPara="1" wrap="square" lIns="68575" tIns="34275" rIns="68575" bIns="34275" anchor="ctr" anchorCtr="0">
            <a:noAutofit/>
          </a:bodyPr>
          <a:lstStyle/>
          <a:p>
            <a:pPr marL="0" marR="0" lvl="0" indent="0" algn="ctr" rtl="0">
              <a:spcBef>
                <a:spcPts val="0"/>
              </a:spcBef>
              <a:spcAft>
                <a:spcPts val="0"/>
              </a:spcAft>
              <a:buNone/>
            </a:pPr>
            <a:r>
              <a:rPr lang="ru" sz="1300" b="1" dirty="0">
                <a:solidFill>
                  <a:schemeClr val="tx1"/>
                </a:solidFill>
                <a:latin typeface="Oswald"/>
                <a:ea typeface="Oswald"/>
                <a:cs typeface="Oswald"/>
                <a:sym typeface="Oswald"/>
              </a:rPr>
              <a:t>Нормативные основания</a:t>
            </a:r>
            <a:endParaRPr sz="1300" b="1" dirty="0">
              <a:solidFill>
                <a:schemeClr val="tx1"/>
              </a:solidFill>
              <a:latin typeface="Old English Text MT" panose="03040902040508030806" pitchFamily="66" charset="0"/>
              <a:ea typeface="Oswald"/>
              <a:cs typeface="Oswald"/>
              <a:sym typeface="Oswald"/>
            </a:endParaRPr>
          </a:p>
          <a:p>
            <a:pPr marL="457200" marR="0" lvl="0" indent="-317500" algn="just" rtl="0">
              <a:spcBef>
                <a:spcPts val="0"/>
              </a:spcBef>
              <a:spcAft>
                <a:spcPts val="0"/>
              </a:spcAft>
              <a:buClr>
                <a:schemeClr val="dk2"/>
              </a:buClr>
              <a:buSzPts val="1400"/>
              <a:buFont typeface="Oswald"/>
              <a:buChar char="●"/>
            </a:pPr>
            <a:r>
              <a:rPr lang="ru" sz="1200" dirty="0">
                <a:solidFill>
                  <a:schemeClr val="tx1"/>
                </a:solidFill>
                <a:latin typeface="Oswald"/>
                <a:ea typeface="Oswald"/>
                <a:cs typeface="Oswald"/>
                <a:sym typeface="Oswald"/>
              </a:rPr>
              <a:t>Закон Свердловской области от 26.07.2022 № 95-ОЗ «О внесении изменения в Закон Свердловской области «Об образовании в Свердловской области»</a:t>
            </a:r>
          </a:p>
          <a:p>
            <a:pPr marL="457200" indent="-317500" algn="just">
              <a:buClr>
                <a:schemeClr val="dk2"/>
              </a:buClr>
              <a:buSzPts val="1400"/>
              <a:buFont typeface="Oswald"/>
              <a:buChar char="●"/>
            </a:pPr>
            <a:r>
              <a:rPr lang="ru" sz="1200" dirty="0">
                <a:solidFill>
                  <a:schemeClr val="tx1"/>
                </a:solidFill>
                <a:latin typeface="Oswald"/>
                <a:ea typeface="Oswald"/>
                <a:cs typeface="Oswald"/>
                <a:sym typeface="Oswald"/>
              </a:rPr>
              <a:t>Закон Свердловской области от 26.07.2022 № 96-ОЗ «О внесении изменений в отдельные законы Свердловской области»</a:t>
            </a:r>
          </a:p>
          <a:p>
            <a:pPr marL="457200" lvl="0" indent="-317500" algn="just">
              <a:buClr>
                <a:schemeClr val="dk2"/>
              </a:buClr>
              <a:buSzPts val="1400"/>
              <a:buFont typeface="Oswald"/>
              <a:buChar char="●"/>
            </a:pPr>
            <a:r>
              <a:rPr lang="ru-RU" sz="1200" dirty="0">
                <a:solidFill>
                  <a:schemeClr val="tx1"/>
                </a:solidFill>
                <a:latin typeface="Oswald" panose="020B0604020202020204" charset="-52"/>
                <a:ea typeface="Oswald"/>
                <a:cs typeface="Oswald"/>
                <a:sym typeface="Oswald"/>
              </a:rPr>
              <a:t>Закон Свердловской области от </a:t>
            </a:r>
            <a:r>
              <a:rPr lang="ru-RU" sz="1200" dirty="0">
                <a:solidFill>
                  <a:schemeClr val="tx1"/>
                </a:solidFill>
                <a:latin typeface="Oswald" panose="020B0604020202020204" charset="-52"/>
                <a:ea typeface="Liberation Serif" panose="02020603050405020304" pitchFamily="18" charset="0"/>
                <a:cs typeface="Liberation Serif" panose="02020603050405020304" pitchFamily="18" charset="0"/>
              </a:rPr>
              <a:t>03.11.2022 № 114-ОЗ </a:t>
            </a:r>
            <a:r>
              <a:rPr lang="en-US" sz="1200" dirty="0">
                <a:solidFill>
                  <a:schemeClr val="tx1"/>
                </a:solidFill>
                <a:latin typeface="Old English Text MT" panose="03040902040508030806" pitchFamily="66" charset="0"/>
                <a:ea typeface="Liberation Serif" panose="02020603050405020304" pitchFamily="18" charset="0"/>
                <a:cs typeface="Liberation Serif" panose="02020603050405020304" pitchFamily="18" charset="0"/>
              </a:rPr>
              <a:t>«</a:t>
            </a:r>
            <a:r>
              <a:rPr lang="ru-RU" sz="1200" dirty="0">
                <a:solidFill>
                  <a:schemeClr val="tx1"/>
                </a:solidFill>
                <a:latin typeface="Oswald" panose="020B0604020202020204" charset="-52"/>
                <a:ea typeface="Liberation Serif" panose="02020603050405020304" pitchFamily="18" charset="0"/>
                <a:cs typeface="Liberation Serif" panose="02020603050405020304" pitchFamily="18" charset="0"/>
              </a:rPr>
              <a:t>О внесении изменений в статью 33-1 Закона Свердловской области "Об образовании в Свердловской области</a:t>
            </a:r>
            <a:r>
              <a:rPr lang="en-US" sz="1200" dirty="0">
                <a:solidFill>
                  <a:schemeClr val="tx1"/>
                </a:solidFill>
                <a:latin typeface="Old English Text MT" panose="03040902040508030806" pitchFamily="66" charset="0"/>
                <a:ea typeface="Liberation Serif" panose="02020603050405020304" pitchFamily="18" charset="0"/>
                <a:cs typeface="Liberation Serif" panose="02020603050405020304" pitchFamily="18" charset="0"/>
              </a:rPr>
              <a:t>»</a:t>
            </a:r>
            <a:endParaRPr lang="ru-RU" sz="1200" dirty="0">
              <a:solidFill>
                <a:schemeClr val="tx1"/>
              </a:solidFill>
              <a:latin typeface="Oswald" panose="020B0604020202020204" charset="-52"/>
              <a:ea typeface="Liberation Serif" panose="02020603050405020304" pitchFamily="18" charset="0"/>
              <a:cs typeface="Liberation Serif" panose="02020603050405020304" pitchFamily="18" charset="0"/>
            </a:endParaRPr>
          </a:p>
          <a:p>
            <a:pPr marL="457200" indent="-317500" algn="just">
              <a:buClr>
                <a:schemeClr val="dk2"/>
              </a:buClr>
              <a:buSzPts val="1400"/>
              <a:buFont typeface="Oswald"/>
              <a:buChar char="●"/>
            </a:pPr>
            <a:r>
              <a:rPr lang="ru-RU" sz="1200" dirty="0">
                <a:solidFill>
                  <a:schemeClr val="tx1"/>
                </a:solidFill>
                <a:latin typeface="Oswald" panose="020B0604020202020204" charset="-52"/>
                <a:ea typeface="Oswald"/>
                <a:cs typeface="Oswald"/>
                <a:sym typeface="Oswald"/>
              </a:rPr>
              <a:t>Закон Свердловской области от </a:t>
            </a:r>
            <a:r>
              <a:rPr lang="ru-RU" sz="1200" dirty="0">
                <a:solidFill>
                  <a:schemeClr val="tx1"/>
                </a:solidFill>
                <a:latin typeface="Oswald" panose="020B0604020202020204" charset="-52"/>
                <a:ea typeface="Liberation Serif" panose="02020603050405020304" pitchFamily="18" charset="0"/>
                <a:cs typeface="Liberation Serif" panose="02020603050405020304" pitchFamily="18" charset="0"/>
              </a:rPr>
              <a:t>07.06.2023 № 57-ОЗ </a:t>
            </a:r>
            <a:r>
              <a:rPr lang="en-US" sz="1200" dirty="0">
                <a:solidFill>
                  <a:schemeClr val="tx1"/>
                </a:solidFill>
                <a:latin typeface="Old English Text MT" panose="03040902040508030806" pitchFamily="66" charset="0"/>
                <a:ea typeface="Liberation Serif" panose="02020603050405020304" pitchFamily="18" charset="0"/>
                <a:cs typeface="Liberation Serif" panose="02020603050405020304" pitchFamily="18" charset="0"/>
              </a:rPr>
              <a:t>«</a:t>
            </a:r>
            <a:r>
              <a:rPr lang="ru-RU" sz="1200" dirty="0">
                <a:solidFill>
                  <a:schemeClr val="tx1"/>
                </a:solidFill>
                <a:latin typeface="Oswald" panose="020B0604020202020204" charset="-52"/>
                <a:ea typeface="Liberation Serif" panose="02020603050405020304" pitchFamily="18" charset="0"/>
                <a:cs typeface="Liberation Serif" panose="02020603050405020304" pitchFamily="18" charset="0"/>
              </a:rPr>
              <a:t>О внесении изменений в статью 33-1 Закона Свердловской области "Об образовании в Свердловской области</a:t>
            </a:r>
            <a:r>
              <a:rPr lang="en-US" sz="1200" dirty="0">
                <a:solidFill>
                  <a:schemeClr val="tx1"/>
                </a:solidFill>
                <a:latin typeface="Old English Text MT" panose="03040902040508030806" pitchFamily="66" charset="0"/>
                <a:ea typeface="Liberation Serif" panose="02020603050405020304" pitchFamily="18" charset="0"/>
                <a:cs typeface="Liberation Serif" panose="02020603050405020304" pitchFamily="18" charset="0"/>
              </a:rPr>
              <a:t>»</a:t>
            </a:r>
          </a:p>
          <a:p>
            <a:pPr marL="457200" marR="0" lvl="0" indent="-317500" algn="just" rtl="0">
              <a:spcBef>
                <a:spcPts val="0"/>
              </a:spcBef>
              <a:spcAft>
                <a:spcPts val="0"/>
              </a:spcAft>
              <a:buClr>
                <a:schemeClr val="dk2"/>
              </a:buClr>
              <a:buSzPts val="1400"/>
              <a:buFont typeface="Oswald"/>
              <a:buChar char="●"/>
            </a:pPr>
            <a:r>
              <a:rPr lang="ru" sz="1200" dirty="0">
                <a:solidFill>
                  <a:schemeClr val="tx1"/>
                </a:solidFill>
                <a:latin typeface="Oswald"/>
                <a:ea typeface="Oswald"/>
                <a:cs typeface="Oswald"/>
                <a:sym typeface="Oswald"/>
              </a:rPr>
              <a:t>Постановление Правительства Свердловской области от 05.07.2017 № 476-ПП «Об утверждении норм, по которым осуществляется полное государственное обеспечение обучающихся, в том числе обеспечение питанием, одеждой, обувью, жестким и мягким инвентарем, за счет средств областного бюджета или бюджетов муниципальных образований, расположенных на территории Свердловской области, размеров денежных компенсаций, а также единовременного пособия выпускникам»</a:t>
            </a:r>
          </a:p>
          <a:p>
            <a:pPr marL="457200" lvl="0" indent="-317500" algn="just">
              <a:buClr>
                <a:schemeClr val="dk2"/>
              </a:buClr>
              <a:buSzPts val="1400"/>
              <a:buFont typeface="Oswald"/>
              <a:buChar char="●"/>
            </a:pPr>
            <a:r>
              <a:rPr lang="ru-RU" sz="1200" dirty="0">
                <a:solidFill>
                  <a:schemeClr val="tx1"/>
                </a:solidFill>
                <a:latin typeface="Oswald"/>
                <a:ea typeface="Oswald"/>
                <a:cs typeface="Oswald"/>
                <a:sym typeface="Oswald"/>
              </a:rPr>
              <a:t>Постановление Правительства Свердловской области от 30 марта 2023 г. N 221-ПП «О внесении изменений в постановление Правительства Свердловской области от 05.07.2017 N 476-ПП "Об утверждении норм, по которым осуществляется полное государственное обеспечение обучающихся, в том числе обеспечение питанием, одеждой, обувью, жестким и мягким инвентарем, за счет средств областного бюджета или бюджетов муниципальных образований, расположенных на территории Свердловской области, размеров денежных компенсаций, а также единовременного пособия выпускникам»</a:t>
            </a:r>
            <a:endParaRPr sz="1200" dirty="0">
              <a:solidFill>
                <a:schemeClr val="tx1"/>
              </a:solidFill>
              <a:latin typeface="Old English Text MT" panose="03040902040508030806" pitchFamily="66" charset="0"/>
              <a:ea typeface="Oswald"/>
              <a:cs typeface="Oswald"/>
              <a:sym typeface="Oswald"/>
            </a:endParaRPr>
          </a:p>
          <a:p>
            <a:pPr marL="0" lvl="0" indent="0" algn="ctr" rtl="0">
              <a:spcBef>
                <a:spcPts val="0"/>
              </a:spcBef>
              <a:spcAft>
                <a:spcPts val="0"/>
              </a:spcAft>
              <a:buNone/>
            </a:pPr>
            <a:r>
              <a:rPr lang="ru" sz="1200" b="1" dirty="0">
                <a:solidFill>
                  <a:schemeClr val="tx1"/>
                </a:solidFill>
                <a:latin typeface="Oswald"/>
                <a:ea typeface="Oswald"/>
                <a:cs typeface="Oswald"/>
                <a:sym typeface="Oswald"/>
              </a:rPr>
              <a:t>Форма предоставления - денежная</a:t>
            </a:r>
            <a:endParaRPr sz="1200" b="1" dirty="0">
              <a:solidFill>
                <a:schemeClr val="tx1"/>
              </a:solidFill>
              <a:latin typeface="Old English Text MT" panose="03040902040508030806" pitchFamily="66" charset="0"/>
              <a:ea typeface="Oswald"/>
              <a:cs typeface="Oswald"/>
              <a:sym typeface="Oswald"/>
            </a:endParaRPr>
          </a:p>
          <a:p>
            <a:pPr marL="457200" marR="0" lvl="0" indent="-317500" algn="just" rtl="0">
              <a:spcBef>
                <a:spcPts val="0"/>
              </a:spcBef>
              <a:spcAft>
                <a:spcPts val="0"/>
              </a:spcAft>
              <a:buClr>
                <a:schemeClr val="dk2"/>
              </a:buClr>
              <a:buSzPts val="1400"/>
              <a:buFont typeface="Oswald"/>
              <a:buChar char="●"/>
            </a:pPr>
            <a:r>
              <a:rPr lang="ru" sz="1200" dirty="0">
                <a:solidFill>
                  <a:schemeClr val="tx1"/>
                </a:solidFill>
                <a:latin typeface="Oswald"/>
                <a:ea typeface="Oswald"/>
                <a:cs typeface="Oswald"/>
                <a:sym typeface="Oswald"/>
              </a:rPr>
              <a:t>Размер компенсации: </a:t>
            </a:r>
            <a:r>
              <a:rPr lang="ru" sz="1200" dirty="0" smtClean="0">
                <a:solidFill>
                  <a:schemeClr val="tx1"/>
                </a:solidFill>
                <a:latin typeface="Oswald"/>
                <a:ea typeface="Oswald"/>
                <a:cs typeface="Oswald"/>
                <a:sym typeface="Oswald"/>
              </a:rPr>
              <a:t>46 760,6 </a:t>
            </a:r>
            <a:r>
              <a:rPr lang="ru" sz="1200" dirty="0">
                <a:solidFill>
                  <a:schemeClr val="tx1"/>
                </a:solidFill>
                <a:latin typeface="Oswald"/>
                <a:ea typeface="Oswald"/>
                <a:cs typeface="Oswald"/>
                <a:sym typeface="Oswald"/>
              </a:rPr>
              <a:t>руб. ( в календарный год, по состоянию на </a:t>
            </a:r>
            <a:r>
              <a:rPr lang="ru" sz="1200" dirty="0" smtClean="0">
                <a:solidFill>
                  <a:schemeClr val="tx1"/>
                </a:solidFill>
                <a:latin typeface="Oswald"/>
                <a:ea typeface="Oswald"/>
                <a:cs typeface="Oswald"/>
                <a:sym typeface="Oswald"/>
              </a:rPr>
              <a:t>01.01.2024)</a:t>
            </a:r>
            <a:endParaRPr sz="1200" dirty="0">
              <a:solidFill>
                <a:schemeClr val="tx1"/>
              </a:solidFill>
              <a:latin typeface="Old English Text MT" panose="03040902040508030806" pitchFamily="66" charset="0"/>
              <a:ea typeface="Oswald"/>
              <a:cs typeface="Oswald"/>
              <a:sym typeface="Oswald"/>
            </a:endParaRPr>
          </a:p>
          <a:p>
            <a:pPr marL="0" marR="0" lvl="0" indent="0" algn="ctr" rtl="0">
              <a:spcBef>
                <a:spcPts val="0"/>
              </a:spcBef>
              <a:spcAft>
                <a:spcPts val="0"/>
              </a:spcAft>
              <a:buNone/>
            </a:pPr>
            <a:r>
              <a:rPr lang="ru" sz="1200" b="1" dirty="0">
                <a:solidFill>
                  <a:schemeClr val="tx1"/>
                </a:solidFill>
                <a:latin typeface="Oswald"/>
                <a:ea typeface="Oswald"/>
                <a:cs typeface="Oswald"/>
                <a:sym typeface="Oswald"/>
              </a:rPr>
              <a:t>Периодичность</a:t>
            </a:r>
            <a:endParaRPr sz="1200" b="1" dirty="0">
              <a:solidFill>
                <a:schemeClr val="tx1"/>
              </a:solidFill>
              <a:latin typeface="Old English Text MT" panose="03040902040508030806" pitchFamily="66" charset="0"/>
              <a:ea typeface="Oswald"/>
              <a:cs typeface="Oswald"/>
              <a:sym typeface="Oswald"/>
            </a:endParaRPr>
          </a:p>
          <a:p>
            <a:pPr marL="457200" marR="0" lvl="0" indent="-317500" algn="l" rtl="0">
              <a:spcBef>
                <a:spcPts val="0"/>
              </a:spcBef>
              <a:spcAft>
                <a:spcPts val="0"/>
              </a:spcAft>
              <a:buClr>
                <a:schemeClr val="dk2"/>
              </a:buClr>
              <a:buSzPts val="1400"/>
              <a:buFont typeface="Oswald"/>
              <a:buChar char="●"/>
            </a:pPr>
            <a:r>
              <a:rPr lang="ru" sz="1200" dirty="0">
                <a:solidFill>
                  <a:schemeClr val="tx1"/>
                </a:solidFill>
                <a:latin typeface="Oswald"/>
                <a:ea typeface="Oswald"/>
                <a:cs typeface="Oswald"/>
                <a:sym typeface="Oswald"/>
              </a:rPr>
              <a:t>Ежегодно</a:t>
            </a:r>
            <a:endParaRPr sz="1200" dirty="0">
              <a:solidFill>
                <a:schemeClr val="tx1"/>
              </a:solidFill>
              <a:latin typeface="Old English Text MT" panose="03040902040508030806" pitchFamily="66" charset="0"/>
              <a:ea typeface="Oswald"/>
              <a:cs typeface="Oswald"/>
              <a:sym typeface="Oswald"/>
            </a:endParaRPr>
          </a:p>
        </p:txBody>
      </p:sp>
      <p:sp>
        <p:nvSpPr>
          <p:cNvPr id="256" name="Google Shape;256;p37"/>
          <p:cNvSpPr txBox="1"/>
          <p:nvPr/>
        </p:nvSpPr>
        <p:spPr>
          <a:xfrm>
            <a:off x="747150" y="225780"/>
            <a:ext cx="1926900" cy="5080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r>
              <a:rPr lang="ru" sz="1500" b="1" dirty="0">
                <a:latin typeface="Oswald"/>
                <a:ea typeface="Oswald"/>
                <a:cs typeface="Oswald"/>
                <a:sym typeface="Oswald"/>
              </a:rPr>
              <a:t>КОД МЕРЫ 0587</a:t>
            </a:r>
            <a:endParaRPr sz="1500" b="1" dirty="0">
              <a:latin typeface="Old English Text MT" panose="03040902040508030806" pitchFamily="66" charset="0"/>
              <a:ea typeface="Oswald"/>
              <a:cs typeface="Oswald"/>
              <a:sym typeface="Oswald"/>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gradFill>
          <a:gsLst>
            <a:gs pos="0">
              <a:srgbClr val="DADFE4"/>
            </a:gs>
            <a:gs pos="100000">
              <a:srgbClr val="F3F3F3"/>
            </a:gs>
          </a:gsLst>
          <a:lin ang="5400012" scaled="0"/>
        </a:gradFill>
        <a:effectLst/>
      </p:bgPr>
    </p:bg>
    <p:spTree>
      <p:nvGrpSpPr>
        <p:cNvPr id="1" name="Shape 260"/>
        <p:cNvGrpSpPr/>
        <p:nvPr/>
      </p:nvGrpSpPr>
      <p:grpSpPr>
        <a:xfrm>
          <a:off x="0" y="0"/>
          <a:ext cx="0" cy="0"/>
          <a:chOff x="0" y="0"/>
          <a:chExt cx="0" cy="0"/>
        </a:xfrm>
      </p:grpSpPr>
      <p:sp>
        <p:nvSpPr>
          <p:cNvPr id="261" name="Google Shape;261;p38"/>
          <p:cNvSpPr txBox="1"/>
          <p:nvPr/>
        </p:nvSpPr>
        <p:spPr>
          <a:xfrm>
            <a:off x="747150" y="96199"/>
            <a:ext cx="1926900" cy="437322"/>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r>
              <a:rPr lang="ru" sz="1500" b="1" dirty="0">
                <a:latin typeface="Oswald"/>
                <a:ea typeface="Oswald"/>
                <a:cs typeface="Oswald"/>
                <a:sym typeface="Oswald"/>
              </a:rPr>
              <a:t>КОД МЕРЫ 0587</a:t>
            </a:r>
            <a:endParaRPr sz="1500" b="1" dirty="0">
              <a:latin typeface="Onyx" panose="04050602080702020203" pitchFamily="82" charset="0"/>
              <a:ea typeface="Oswald"/>
              <a:cs typeface="Oswald"/>
              <a:sym typeface="Oswald"/>
            </a:endParaRPr>
          </a:p>
        </p:txBody>
      </p:sp>
      <p:graphicFrame>
        <p:nvGraphicFramePr>
          <p:cNvPr id="262" name="Google Shape;262;p38"/>
          <p:cNvGraphicFramePr/>
          <p:nvPr>
            <p:extLst>
              <p:ext uri="{D42A27DB-BD31-4B8C-83A1-F6EECF244321}">
                <p14:modId xmlns:p14="http://schemas.microsoft.com/office/powerpoint/2010/main" val="3794946481"/>
              </p:ext>
            </p:extLst>
          </p:nvPr>
        </p:nvGraphicFramePr>
        <p:xfrm>
          <a:off x="362791" y="533521"/>
          <a:ext cx="8494225" cy="4510920"/>
        </p:xfrm>
        <a:graphic>
          <a:graphicData uri="http://schemas.openxmlformats.org/drawingml/2006/table">
            <a:tbl>
              <a:tblPr>
                <a:noFill/>
                <a:tableStyleId>{BF4A3D39-4975-46BA-BE83-8B02B6239DEE}</a:tableStyleId>
              </a:tblPr>
              <a:tblGrid>
                <a:gridCol w="3995849">
                  <a:extLst>
                    <a:ext uri="{9D8B030D-6E8A-4147-A177-3AD203B41FA5}">
                      <a16:colId xmlns:a16="http://schemas.microsoft.com/office/drawing/2014/main" xmlns="" val="20000"/>
                    </a:ext>
                  </a:extLst>
                </a:gridCol>
                <a:gridCol w="4498376">
                  <a:extLst>
                    <a:ext uri="{9D8B030D-6E8A-4147-A177-3AD203B41FA5}">
                      <a16:colId xmlns:a16="http://schemas.microsoft.com/office/drawing/2014/main" xmlns="" val="20001"/>
                    </a:ext>
                  </a:extLst>
                </a:gridCol>
              </a:tblGrid>
              <a:tr h="391350">
                <a:tc>
                  <a:txBody>
                    <a:bodyPr/>
                    <a:lstStyle/>
                    <a:p>
                      <a:pPr marL="0" lvl="0" indent="0" algn="l" rtl="0">
                        <a:spcBef>
                          <a:spcPts val="0"/>
                        </a:spcBef>
                        <a:spcAft>
                          <a:spcPts val="0"/>
                        </a:spcAft>
                        <a:buNone/>
                      </a:pPr>
                      <a:r>
                        <a:rPr lang="ru-RU" sz="1200" b="1" dirty="0">
                          <a:latin typeface="Oswald"/>
                          <a:ea typeface="Oswald"/>
                          <a:cs typeface="Oswald"/>
                          <a:sym typeface="Oswald"/>
                        </a:rPr>
                        <a:t>Категория получателей (в соответствии с НПА Свердловской области)</a:t>
                      </a:r>
                      <a:endParaRPr sz="1200" b="1" dirty="0">
                        <a:latin typeface="Oswald"/>
                        <a:ea typeface="Oswald"/>
                        <a:cs typeface="Oswald"/>
                        <a:sym typeface="Oswald"/>
                      </a:endParaRPr>
                    </a:p>
                  </a:txBody>
                  <a:tcPr marL="91425" marR="91425" marT="91425" marB="91425"/>
                </a:tc>
                <a:tc>
                  <a:txBody>
                    <a:bodyPr/>
                    <a:lstStyle/>
                    <a:p>
                      <a:pPr marL="0" lvl="0" indent="0" algn="l" rtl="0">
                        <a:spcBef>
                          <a:spcPts val="0"/>
                        </a:spcBef>
                        <a:spcAft>
                          <a:spcPts val="0"/>
                        </a:spcAft>
                        <a:buNone/>
                      </a:pPr>
                      <a:r>
                        <a:rPr lang="ru" sz="1200" b="1">
                          <a:latin typeface="Oswald"/>
                          <a:ea typeface="Oswald"/>
                          <a:cs typeface="Oswald"/>
                          <a:sym typeface="Oswald"/>
                        </a:rPr>
                        <a:t>Порядок получения</a:t>
                      </a:r>
                      <a:endParaRPr sz="1200" b="1">
                        <a:latin typeface="Oswald"/>
                        <a:ea typeface="Oswald"/>
                        <a:cs typeface="Oswald"/>
                        <a:sym typeface="Oswald"/>
                      </a:endParaRPr>
                    </a:p>
                  </a:txBody>
                  <a:tcPr marL="91425" marR="91425" marT="91425" marB="91425"/>
                </a:tc>
                <a:extLst>
                  <a:ext uri="{0D108BD9-81ED-4DB2-BD59-A6C34878D82A}">
                    <a16:rowId xmlns:a16="http://schemas.microsoft.com/office/drawing/2014/main" xmlns="" val="10000"/>
                  </a:ext>
                </a:extLst>
              </a:tr>
              <a:tr h="742843">
                <a:tc>
                  <a:txBody>
                    <a:bodyPr/>
                    <a:lstStyle/>
                    <a:p>
                      <a:pPr marL="179999" lvl="0" indent="-149899" algn="l" rtl="0">
                        <a:spcBef>
                          <a:spcPts val="0"/>
                        </a:spcBef>
                        <a:spcAft>
                          <a:spcPts val="0"/>
                        </a:spcAft>
                        <a:buSzPts val="1000"/>
                        <a:buFont typeface="Oswald"/>
                        <a:buChar char="●"/>
                      </a:pPr>
                      <a:r>
                        <a:rPr lang="ru-RU" sz="800" dirty="0">
                          <a:solidFill>
                            <a:schemeClr val="tx1"/>
                          </a:solidFill>
                          <a:latin typeface="Oswald"/>
                          <a:ea typeface="Oswald"/>
                          <a:cs typeface="Oswald"/>
                          <a:sym typeface="Oswald"/>
                        </a:rPr>
                        <a:t>Лица, потерявшие в период их обучения обоих родителей или единственного родителя:</a:t>
                      </a:r>
                    </a:p>
                    <a:p>
                      <a:pPr marL="201550" lvl="0" indent="-171450" algn="l" rtl="0">
                        <a:spcBef>
                          <a:spcPts val="0"/>
                        </a:spcBef>
                        <a:spcAft>
                          <a:spcPts val="0"/>
                        </a:spcAft>
                        <a:buSzPts val="1000"/>
                        <a:buFontTx/>
                        <a:buChar char="-"/>
                      </a:pPr>
                      <a:r>
                        <a:rPr lang="ru-RU" sz="800" dirty="0">
                          <a:solidFill>
                            <a:schemeClr val="tx1"/>
                          </a:solidFill>
                          <a:latin typeface="Oswald"/>
                          <a:ea typeface="Oswald"/>
                          <a:cs typeface="Oswald"/>
                          <a:sym typeface="Oswald"/>
                        </a:rPr>
                        <a:t>обучающиеся по очной форме, по основным образовательным </a:t>
                      </a:r>
                      <a:r>
                        <a:rPr lang="ru-RU" sz="800" baseline="0" dirty="0">
                          <a:solidFill>
                            <a:schemeClr val="tx1"/>
                          </a:solidFill>
                          <a:latin typeface="Oswald"/>
                          <a:ea typeface="Oswald"/>
                          <a:cs typeface="Oswald"/>
                          <a:sym typeface="Oswald"/>
                        </a:rPr>
                        <a:t>по основным профессиональным образовательным п</a:t>
                      </a:r>
                      <a:r>
                        <a:rPr lang="ru-RU" sz="800" dirty="0">
                          <a:solidFill>
                            <a:schemeClr val="tx1"/>
                          </a:solidFill>
                          <a:latin typeface="Oswald"/>
                          <a:ea typeface="Oswald"/>
                          <a:cs typeface="Oswald"/>
                          <a:sym typeface="Oswald"/>
                        </a:rPr>
                        <a:t>рограммам и (или) по программам профессиональной подготовки по профессиям рабочих, должностям служащих</a:t>
                      </a:r>
                    </a:p>
                    <a:p>
                      <a:pPr marL="201550" lvl="0" indent="-171450" algn="l" rtl="0">
                        <a:spcBef>
                          <a:spcPts val="0"/>
                        </a:spcBef>
                        <a:spcAft>
                          <a:spcPts val="0"/>
                        </a:spcAft>
                        <a:buSzPts val="1000"/>
                        <a:buFontTx/>
                        <a:buChar char="-"/>
                      </a:pPr>
                      <a:r>
                        <a:rPr lang="ru-RU" sz="800" dirty="0">
                          <a:solidFill>
                            <a:schemeClr val="tx1"/>
                          </a:solidFill>
                          <a:latin typeface="Oswald"/>
                          <a:ea typeface="Oswald"/>
                          <a:cs typeface="Oswald"/>
                          <a:sym typeface="Oswald"/>
                        </a:rPr>
                        <a:t>обучающихся по образовательным программам основного общего, среднего общего образования до завершения обучения по указанным программам</a:t>
                      </a:r>
                      <a:endParaRPr sz="800" dirty="0">
                        <a:solidFill>
                          <a:schemeClr val="tx1"/>
                        </a:solidFill>
                        <a:latin typeface="Oswald"/>
                        <a:ea typeface="Oswald"/>
                        <a:cs typeface="Oswald"/>
                        <a:sym typeface="Oswald"/>
                      </a:endParaRPr>
                    </a:p>
                  </a:txBody>
                  <a:tcPr marL="91425" marR="91425" marT="91425" marB="91425"/>
                </a:tc>
                <a:tc>
                  <a:txBody>
                    <a:bodyPr/>
                    <a:lstStyle/>
                    <a:p>
                      <a:pPr marL="179999" lvl="0" indent="-149899" algn="l" rtl="0">
                        <a:spcBef>
                          <a:spcPts val="0"/>
                        </a:spcBef>
                        <a:spcAft>
                          <a:spcPts val="0"/>
                        </a:spcAft>
                        <a:buSzPts val="1000"/>
                        <a:buFont typeface="Oswald"/>
                        <a:buChar char="●"/>
                      </a:pPr>
                      <a:r>
                        <a:rPr lang="ru" sz="800" dirty="0">
                          <a:latin typeface="Oswald"/>
                          <a:ea typeface="Oswald"/>
                          <a:cs typeface="Oswald"/>
                          <a:sym typeface="Oswald"/>
                        </a:rPr>
                        <a:t>Подача заявления руководителю образовательной организации</a:t>
                      </a:r>
                      <a:endParaRPr sz="800" dirty="0">
                        <a:solidFill>
                          <a:srgbClr val="FF0000"/>
                        </a:solidFill>
                        <a:latin typeface="Oswald"/>
                        <a:ea typeface="Oswald"/>
                        <a:cs typeface="Oswald"/>
                        <a:sym typeface="Oswald"/>
                      </a:endParaRPr>
                    </a:p>
                    <a:p>
                      <a:pPr marL="179999" lvl="0" indent="-149899" algn="l" rtl="0">
                        <a:spcBef>
                          <a:spcPts val="0"/>
                        </a:spcBef>
                        <a:spcAft>
                          <a:spcPts val="0"/>
                        </a:spcAft>
                        <a:buSzPts val="1000"/>
                        <a:buFont typeface="Oswald"/>
                        <a:buChar char="●"/>
                      </a:pPr>
                      <a:r>
                        <a:rPr lang="ru" sz="800" dirty="0">
                          <a:latin typeface="Oswald"/>
                          <a:ea typeface="Oswald"/>
                          <a:cs typeface="Oswald"/>
                          <a:sym typeface="Oswald"/>
                        </a:rPr>
                        <a:t>Свидетельство о смерти обоих родителей или единственного родителя</a:t>
                      </a:r>
                      <a:endParaRPr sz="800" dirty="0">
                        <a:latin typeface="Oswald"/>
                        <a:ea typeface="Oswald"/>
                        <a:cs typeface="Oswald"/>
                        <a:sym typeface="Oswald"/>
                      </a:endParaRPr>
                    </a:p>
                  </a:txBody>
                  <a:tcPr marL="91425" marR="91425" marT="91425" marB="91425"/>
                </a:tc>
                <a:extLst>
                  <a:ext uri="{0D108BD9-81ED-4DB2-BD59-A6C34878D82A}">
                    <a16:rowId xmlns:a16="http://schemas.microsoft.com/office/drawing/2014/main" xmlns="" val="10001"/>
                  </a:ext>
                </a:extLst>
              </a:tr>
              <a:tr h="326120">
                <a:tc>
                  <a:txBody>
                    <a:bodyPr/>
                    <a:lstStyle/>
                    <a:p>
                      <a:pPr marL="179999" marR="0" lvl="0" indent="-162599" algn="l" defTabSz="342900" rtl="0" eaLnBrk="1" fontAlgn="auto" latinLnBrk="0" hangingPunct="1">
                        <a:lnSpc>
                          <a:spcPct val="100000"/>
                        </a:lnSpc>
                        <a:spcBef>
                          <a:spcPts val="0"/>
                        </a:spcBef>
                        <a:spcAft>
                          <a:spcPts val="0"/>
                        </a:spcAft>
                        <a:buClrTx/>
                        <a:buSzPts val="1200"/>
                        <a:buFont typeface="Oswald"/>
                        <a:buChar char="●"/>
                        <a:tabLst/>
                        <a:defRPr/>
                      </a:pPr>
                      <a:r>
                        <a:rPr lang="ru" sz="800" dirty="0">
                          <a:latin typeface="Oswald"/>
                          <a:ea typeface="Oswald"/>
                          <a:cs typeface="Oswald"/>
                          <a:sym typeface="Oswald"/>
                        </a:rPr>
                        <a:t>Дети-сироты</a:t>
                      </a:r>
                    </a:p>
                    <a:p>
                      <a:pPr marL="179999" marR="0" lvl="0" indent="-162599" algn="l" defTabSz="342900" rtl="0" eaLnBrk="1" fontAlgn="auto" latinLnBrk="0" hangingPunct="1">
                        <a:lnSpc>
                          <a:spcPct val="100000"/>
                        </a:lnSpc>
                        <a:spcBef>
                          <a:spcPts val="0"/>
                        </a:spcBef>
                        <a:spcAft>
                          <a:spcPts val="0"/>
                        </a:spcAft>
                        <a:buClrTx/>
                        <a:buSzPts val="1200"/>
                        <a:buFont typeface="Oswald"/>
                        <a:buChar char="●"/>
                        <a:tabLst/>
                        <a:defRPr/>
                      </a:pPr>
                      <a:r>
                        <a:rPr lang="ru-RU" sz="800" dirty="0">
                          <a:latin typeface="Oswald"/>
                          <a:ea typeface="Oswald"/>
                          <a:cs typeface="Oswald"/>
                          <a:sym typeface="Oswald"/>
                        </a:rPr>
                        <a:t>Дети, оставшиеся без попечения родителей</a:t>
                      </a:r>
                    </a:p>
                    <a:p>
                      <a:pPr marL="179999" marR="0" lvl="0" indent="-162599" algn="l" defTabSz="342900" rtl="0" eaLnBrk="1" fontAlgn="auto" latinLnBrk="0" hangingPunct="1">
                        <a:lnSpc>
                          <a:spcPct val="100000"/>
                        </a:lnSpc>
                        <a:spcBef>
                          <a:spcPts val="0"/>
                        </a:spcBef>
                        <a:spcAft>
                          <a:spcPts val="0"/>
                        </a:spcAft>
                        <a:buClrTx/>
                        <a:buSzPts val="1200"/>
                        <a:buFont typeface="Oswald"/>
                        <a:buChar char="●"/>
                        <a:tabLst/>
                        <a:defRPr/>
                      </a:pPr>
                      <a:r>
                        <a:rPr lang="ru-RU" sz="800" dirty="0">
                          <a:latin typeface="Oswald"/>
                          <a:ea typeface="Oswald"/>
                          <a:cs typeface="Oswald"/>
                          <a:sym typeface="Oswald"/>
                        </a:rPr>
                        <a:t>Лица из числа детей-сирот и детей, оставшихся без попечения родителей</a:t>
                      </a:r>
                      <a:endParaRPr sz="800" dirty="0">
                        <a:latin typeface="Oswald"/>
                        <a:ea typeface="Oswald"/>
                        <a:cs typeface="Oswald"/>
                        <a:sym typeface="Oswald"/>
                      </a:endParaRPr>
                    </a:p>
                  </a:txBody>
                  <a:tcPr marL="91425" marR="91425" marT="91425" marB="91425"/>
                </a:tc>
                <a:tc>
                  <a:txBody>
                    <a:bodyPr/>
                    <a:lstStyle/>
                    <a:p>
                      <a:pPr marL="179999" lvl="0" indent="-166199" algn="l" rtl="0">
                        <a:spcBef>
                          <a:spcPts val="0"/>
                        </a:spcBef>
                        <a:spcAft>
                          <a:spcPts val="0"/>
                        </a:spcAft>
                        <a:buSzPts val="1200"/>
                        <a:buFont typeface="Oswald"/>
                        <a:buChar char="●"/>
                      </a:pPr>
                      <a:r>
                        <a:rPr lang="ru" sz="800" dirty="0">
                          <a:latin typeface="Oswald"/>
                          <a:ea typeface="Oswald"/>
                          <a:cs typeface="Oswald"/>
                          <a:sym typeface="Oswald"/>
                        </a:rPr>
                        <a:t>Подача заявления руководителю образовательной организации</a:t>
                      </a:r>
                      <a:endParaRPr sz="800" dirty="0">
                        <a:latin typeface="Oswald"/>
                        <a:ea typeface="Oswald"/>
                        <a:cs typeface="Oswald"/>
                        <a:sym typeface="Oswald"/>
                      </a:endParaRPr>
                    </a:p>
                    <a:p>
                      <a:pPr marL="179999" lvl="0" indent="-166199" algn="l" rtl="0">
                        <a:spcBef>
                          <a:spcPts val="0"/>
                        </a:spcBef>
                        <a:spcAft>
                          <a:spcPts val="0"/>
                        </a:spcAft>
                        <a:buSzPts val="1200"/>
                        <a:buFont typeface="Oswald"/>
                        <a:buChar char="●"/>
                      </a:pPr>
                      <a:r>
                        <a:rPr lang="ru" sz="800" dirty="0">
                          <a:latin typeface="Oswald"/>
                          <a:ea typeface="Oswald"/>
                          <a:cs typeface="Oswald"/>
                          <a:sym typeface="Oswald"/>
                        </a:rPr>
                        <a:t>Документы, свидетельствующие об обстоятельствах утраты (отсутствия) попечения родителей (единственного родителя)</a:t>
                      </a:r>
                      <a:endParaRPr sz="800" dirty="0">
                        <a:latin typeface="Oswald"/>
                        <a:ea typeface="Oswald"/>
                        <a:cs typeface="Oswald"/>
                        <a:sym typeface="Oswald"/>
                      </a:endParaRPr>
                    </a:p>
                  </a:txBody>
                  <a:tcPr marL="91425" marR="91425" marT="91425" marB="91425"/>
                </a:tc>
                <a:extLst>
                  <a:ext uri="{0D108BD9-81ED-4DB2-BD59-A6C34878D82A}">
                    <a16:rowId xmlns:a16="http://schemas.microsoft.com/office/drawing/2014/main" xmlns="" val="10002"/>
                  </a:ext>
                </a:extLst>
              </a:tr>
              <a:tr h="1500266">
                <a:tc>
                  <a:txBody>
                    <a:bodyPr/>
                    <a:lstStyle/>
                    <a:p>
                      <a:pPr marL="179999" marR="0" lvl="0" indent="-149899" algn="l" defTabSz="342900" rtl="0" eaLnBrk="1" fontAlgn="auto" latinLnBrk="0" hangingPunct="1">
                        <a:lnSpc>
                          <a:spcPct val="100000"/>
                        </a:lnSpc>
                        <a:spcBef>
                          <a:spcPts val="0"/>
                        </a:spcBef>
                        <a:spcAft>
                          <a:spcPts val="0"/>
                        </a:spcAft>
                        <a:buClrTx/>
                        <a:buSzPts val="1000"/>
                        <a:buFont typeface="Oswald"/>
                        <a:buChar char="●"/>
                        <a:tabLst/>
                        <a:defRPr/>
                      </a:pPr>
                      <a:r>
                        <a:rPr lang="ru-RU" sz="800" baseline="0" dirty="0">
                          <a:solidFill>
                            <a:schemeClr val="tx1"/>
                          </a:solidFill>
                          <a:latin typeface="Oswald"/>
                          <a:ea typeface="Oswald"/>
                          <a:cs typeface="Oswald"/>
                          <a:sym typeface="Oswald"/>
                        </a:rPr>
                        <a:t>Дети граждан и граждане Российской Федерации, Украины, Донецкой Народной Республики и Луганской Народной Республики, лица без гражданства постоянно проживавшие на территориях Украины, Донецкой Народной Республики и Луганской Народной Республики, вынужденно покинувшие территории Украины, Донецкой Народной Республики, Луганской Народной Республики и прибывшие на территорию РФ в экстренном массовом порядке, обучающиеся по очной форме за счет средств областного бюджета или бюджетов муниципальных образований, расположенных на территории Свердловской области </a:t>
                      </a:r>
                      <a:r>
                        <a:rPr lang="ru" sz="800" baseline="0" dirty="0">
                          <a:solidFill>
                            <a:schemeClr val="tx1"/>
                          </a:solidFill>
                          <a:latin typeface="Oswald"/>
                          <a:ea typeface="Oswald"/>
                          <a:cs typeface="Oswald"/>
                          <a:sym typeface="Oswald"/>
                        </a:rPr>
                        <a:t>по основным профессиональным образовательным программам и (или) по программам профессиональной подготовки  по профессиям рабочих, должностям служащих</a:t>
                      </a:r>
                    </a:p>
                    <a:p>
                      <a:pPr marL="179999" marR="0" lvl="0" indent="-149899" algn="l" defTabSz="342900" rtl="0" eaLnBrk="1" fontAlgn="auto" latinLnBrk="0" hangingPunct="1">
                        <a:lnSpc>
                          <a:spcPct val="100000"/>
                        </a:lnSpc>
                        <a:spcBef>
                          <a:spcPts val="0"/>
                        </a:spcBef>
                        <a:spcAft>
                          <a:spcPts val="0"/>
                        </a:spcAft>
                        <a:buClrTx/>
                        <a:buSzPts val="1000"/>
                        <a:buFont typeface="Oswald"/>
                        <a:buChar char="●"/>
                        <a:tabLst/>
                        <a:defRPr/>
                      </a:pPr>
                      <a:r>
                        <a:rPr lang="ru-RU" sz="800" baseline="0" dirty="0">
                          <a:solidFill>
                            <a:schemeClr val="tx1"/>
                          </a:solidFill>
                          <a:latin typeface="Oswald"/>
                          <a:ea typeface="Oswald"/>
                          <a:cs typeface="Oswald"/>
                          <a:sym typeface="Oswald"/>
                        </a:rPr>
                        <a:t>Дети граждан Российской Федерации, призванных на военную службу по мобилизации в Вооруженные силы Российской Федерации в соответствии с Указом Президента Российской Федерации «Об объявлении частичной мобилизации в Российской Федерации»</a:t>
                      </a:r>
                      <a:endParaRPr lang="ru" sz="800" baseline="0" dirty="0">
                        <a:solidFill>
                          <a:schemeClr val="tx1"/>
                        </a:solidFill>
                        <a:latin typeface="Oswald"/>
                        <a:ea typeface="Oswald"/>
                        <a:cs typeface="Oswald"/>
                        <a:sym typeface="Oswald"/>
                      </a:endParaRPr>
                    </a:p>
                    <a:p>
                      <a:pPr marL="179999" marR="0" lvl="0" indent="-149899" algn="l" defTabSz="342900" rtl="0" eaLnBrk="1" fontAlgn="auto" latinLnBrk="0" hangingPunct="1">
                        <a:lnSpc>
                          <a:spcPct val="100000"/>
                        </a:lnSpc>
                        <a:spcBef>
                          <a:spcPts val="0"/>
                        </a:spcBef>
                        <a:spcAft>
                          <a:spcPts val="0"/>
                        </a:spcAft>
                        <a:buClrTx/>
                        <a:buSzPts val="1000"/>
                        <a:buFont typeface="Oswald"/>
                        <a:buChar char="●"/>
                        <a:tabLst/>
                        <a:defRPr/>
                      </a:pPr>
                      <a:r>
                        <a:rPr lang="ru" sz="800" dirty="0">
                          <a:solidFill>
                            <a:schemeClr val="tx1"/>
                          </a:solidFill>
                          <a:latin typeface="Oswald"/>
                          <a:ea typeface="Oswald"/>
                          <a:cs typeface="Oswald"/>
                          <a:sym typeface="Oswald"/>
                        </a:rPr>
                        <a:t>Дети лиц, принимающих (принимавших) участие в специальной военной операции на территориях</a:t>
                      </a:r>
                      <a:r>
                        <a:rPr lang="ru" sz="800" baseline="0" dirty="0">
                          <a:solidFill>
                            <a:schemeClr val="tx1"/>
                          </a:solidFill>
                          <a:latin typeface="Oswald"/>
                          <a:ea typeface="Oswald"/>
                          <a:cs typeface="Oswald"/>
                          <a:sym typeface="Oswald"/>
                        </a:rPr>
                        <a:t> </a:t>
                      </a:r>
                      <a:r>
                        <a:rPr lang="ru" sz="800" dirty="0">
                          <a:solidFill>
                            <a:schemeClr val="tx1"/>
                          </a:solidFill>
                          <a:latin typeface="Oswald"/>
                          <a:ea typeface="Oswald"/>
                          <a:cs typeface="Oswald"/>
                          <a:sym typeface="Oswald"/>
                        </a:rPr>
                        <a:t>Украины, Донецкой Народной Республики и Луганской Народной Республики,</a:t>
                      </a:r>
                      <a:r>
                        <a:rPr lang="ru-RU" sz="800" dirty="0">
                          <a:solidFill>
                            <a:schemeClr val="tx1"/>
                          </a:solidFill>
                          <a:latin typeface="Oswald"/>
                          <a:ea typeface="Oswald"/>
                          <a:cs typeface="Oswald"/>
                          <a:sym typeface="Oswald"/>
                        </a:rPr>
                        <a:t> Запорожской области и Херсонской области </a:t>
                      </a:r>
                      <a:r>
                        <a:rPr lang="ru" sz="800" dirty="0">
                          <a:solidFill>
                            <a:schemeClr val="tx1"/>
                          </a:solidFill>
                          <a:latin typeface="Oswald"/>
                          <a:ea typeface="Oswald"/>
                          <a:cs typeface="Oswald"/>
                          <a:sym typeface="Oswald"/>
                        </a:rPr>
                        <a:t> обучающиеся по очной форме за счет средств областного бюджета или бюджетов муниципальных образований,</a:t>
                      </a:r>
                      <a:r>
                        <a:rPr lang="ru" sz="800" baseline="0" dirty="0">
                          <a:solidFill>
                            <a:schemeClr val="tx1"/>
                          </a:solidFill>
                          <a:latin typeface="Oswald"/>
                          <a:ea typeface="Oswald"/>
                          <a:cs typeface="Oswald"/>
                          <a:sym typeface="Oswald"/>
                        </a:rPr>
                        <a:t> расположенных на территории Свердловской области, по основным профессиональным образовательным программам и (или) по программам профессиональной подготовки  по профессиям рабочих, должностям служащих</a:t>
                      </a:r>
                      <a:endParaRPr sz="800" b="1" dirty="0">
                        <a:solidFill>
                          <a:schemeClr val="tx1"/>
                        </a:solidFill>
                        <a:latin typeface="Oswald"/>
                        <a:ea typeface="Oswald"/>
                        <a:cs typeface="Oswald"/>
                        <a:sym typeface="Oswald"/>
                      </a:endParaRPr>
                    </a:p>
                  </a:txBody>
                  <a:tcPr marL="91425" marR="91425" marT="91425" marB="91425"/>
                </a:tc>
                <a:tc>
                  <a:txBody>
                    <a:bodyPr/>
                    <a:lstStyle/>
                    <a:p>
                      <a:pPr marL="179999" lvl="0" indent="-149225" algn="l" rtl="0">
                        <a:spcBef>
                          <a:spcPts val="0"/>
                        </a:spcBef>
                        <a:spcAft>
                          <a:spcPts val="0"/>
                        </a:spcAft>
                        <a:buSzPts val="1000"/>
                        <a:buFont typeface="Oswald"/>
                        <a:buChar char="●"/>
                      </a:pPr>
                      <a:r>
                        <a:rPr lang="ru-RU" sz="800" dirty="0">
                          <a:latin typeface="Oswald"/>
                          <a:ea typeface="Oswald"/>
                          <a:cs typeface="Oswald"/>
                          <a:sym typeface="Oswald"/>
                        </a:rPr>
                        <a:t>Подача заявления руководителю образовательной организации</a:t>
                      </a:r>
                    </a:p>
                    <a:p>
                      <a:pPr marL="179999" marR="0" lvl="0" indent="-149225" algn="l" defTabSz="342900" rtl="0" eaLnBrk="1" fontAlgn="auto" latinLnBrk="0" hangingPunct="1">
                        <a:lnSpc>
                          <a:spcPct val="100000"/>
                        </a:lnSpc>
                        <a:spcBef>
                          <a:spcPts val="0"/>
                        </a:spcBef>
                        <a:spcAft>
                          <a:spcPts val="0"/>
                        </a:spcAft>
                        <a:buClrTx/>
                        <a:buSzPts val="1000"/>
                        <a:buFont typeface="Oswald"/>
                        <a:buChar char="●"/>
                        <a:tabLst/>
                        <a:defRPr/>
                      </a:pPr>
                      <a:r>
                        <a:rPr lang="ru-RU" sz="800" dirty="0">
                          <a:solidFill>
                            <a:schemeClr val="tx1"/>
                          </a:solidFill>
                          <a:latin typeface="Oswald"/>
                          <a:ea typeface="Oswald"/>
                          <a:cs typeface="Oswald"/>
                          <a:sym typeface="Oswald"/>
                        </a:rPr>
                        <a:t>Документ, подтверждающий статус гражданина </a:t>
                      </a:r>
                      <a:r>
                        <a:rPr lang="ru-RU" sz="800" baseline="0" dirty="0">
                          <a:solidFill>
                            <a:schemeClr val="tx1"/>
                          </a:solidFill>
                          <a:latin typeface="Oswald"/>
                          <a:ea typeface="Oswald"/>
                          <a:cs typeface="Oswald"/>
                          <a:sym typeface="Oswald"/>
                        </a:rPr>
                        <a:t>Российской Федерации, Украины, Донецкой Народной Республики и Луганской Народной Республики, лица без гражданства постоянно проживавшие на территориях Украины, Донецкой Народной Республики и Луганской Народной Республики, вынужденно покинувшего территории Украины, Донецкой Народной Республики, Луганской Народной Республики и прибывшего на территорию РФ в экстренном массовом порядке. </a:t>
                      </a:r>
                      <a:r>
                        <a:rPr lang="ru-RU" sz="800" kern="1200" dirty="0">
                          <a:solidFill>
                            <a:srgbClr val="000000"/>
                          </a:solidFill>
                          <a:latin typeface="Oswald"/>
                          <a:ea typeface="Oswald"/>
                          <a:cs typeface="Oswald"/>
                          <a:sym typeface="Oswald"/>
                        </a:rPr>
                        <a:t>Граждане</a:t>
                      </a:r>
                      <a:r>
                        <a:rPr lang="ru-RU" sz="800" kern="1200" baseline="0" dirty="0">
                          <a:solidFill>
                            <a:srgbClr val="000000"/>
                          </a:solidFill>
                          <a:latin typeface="Oswald"/>
                          <a:ea typeface="Oswald"/>
                          <a:cs typeface="Oswald"/>
                          <a:sym typeface="Oswald"/>
                        </a:rPr>
                        <a:t> или  р</a:t>
                      </a:r>
                      <a:r>
                        <a:rPr lang="ru-RU" sz="800" kern="1200" dirty="0">
                          <a:solidFill>
                            <a:srgbClr val="000000"/>
                          </a:solidFill>
                          <a:latin typeface="Oswald"/>
                          <a:ea typeface="Oswald"/>
                          <a:cs typeface="Oswald"/>
                          <a:sym typeface="Oswald"/>
                        </a:rPr>
                        <a:t>одители (законные представители) детей, прибывших с территории Украины (в том числе лица, признанные беженцами, являющиеся иностранными гражданами или лицами без гражданства), дополнительно предъявляют документ, подтверждающий родство заявителя (или законность представления прав ребенка), и документ, подтверждающий право заявителя на пребывание в Российской Федерации (миграционная карта, удостоверение беженца и др.)</a:t>
                      </a:r>
                    </a:p>
                    <a:p>
                      <a:pPr marL="179999" lvl="0" indent="-149225" algn="l" defTabSz="342900" rtl="0" eaLnBrk="1" latinLnBrk="0" hangingPunct="1">
                        <a:spcBef>
                          <a:spcPts val="0"/>
                        </a:spcBef>
                        <a:spcAft>
                          <a:spcPts val="0"/>
                        </a:spcAft>
                        <a:buSzPts val="1000"/>
                        <a:buFont typeface="Oswald"/>
                        <a:buChar char="●"/>
                      </a:pPr>
                      <a:r>
                        <a:rPr lang="ru-RU" sz="800" kern="1200" dirty="0">
                          <a:solidFill>
                            <a:srgbClr val="000000"/>
                          </a:solidFill>
                          <a:latin typeface="Oswald"/>
                          <a:ea typeface="Oswald"/>
                          <a:cs typeface="Oswald"/>
                          <a:sym typeface="Oswald"/>
                        </a:rPr>
                        <a:t>Справка, выданная воинской частью или военным комиссариатом, или Выписка из приказа, заверенная сотрудником кадрового органа воинской части, или Удостоверение участника боевых действий, выданное после 24.02.2022, или Выписка из ЕГИССО, полученная гражданином через личный кабинет ФГИС "Единый портал государственных и  муниципальных услуг(функций)" (портал "</a:t>
                      </a:r>
                      <a:r>
                        <a:rPr lang="ru-RU" sz="800" kern="1200" dirty="0" err="1">
                          <a:solidFill>
                            <a:srgbClr val="000000"/>
                          </a:solidFill>
                          <a:latin typeface="Oswald"/>
                          <a:ea typeface="Oswald"/>
                          <a:cs typeface="Oswald"/>
                          <a:sym typeface="Oswald"/>
                        </a:rPr>
                        <a:t>Госуслуги</a:t>
                      </a:r>
                      <a:r>
                        <a:rPr lang="ru-RU" sz="800" kern="1200" dirty="0">
                          <a:solidFill>
                            <a:srgbClr val="000000"/>
                          </a:solidFill>
                          <a:latin typeface="Oswald"/>
                          <a:ea typeface="Oswald"/>
                          <a:cs typeface="Oswald"/>
                          <a:sym typeface="Oswald"/>
                        </a:rPr>
                        <a:t>"), об установлении семье гражданина (ребенку гражданина) МСЗ в связи с его мобилизацией (письмо Министерства от 19.12.2022 № 02-01-82/16646 «О документах –основаниях предоставления МСЗ в сфере образования»)</a:t>
                      </a:r>
                    </a:p>
                  </a:txBody>
                  <a:tcPr marL="91425" marR="91425" marT="91425" marB="91425"/>
                </a:tc>
                <a:extLst>
                  <a:ext uri="{0D108BD9-81ED-4DB2-BD59-A6C34878D82A}">
                    <a16:rowId xmlns:a16="http://schemas.microsoft.com/office/drawing/2014/main" xmlns="" val="10005"/>
                  </a:ext>
                </a:extLst>
              </a:tr>
            </a:tbl>
          </a:graphicData>
        </a:graphic>
      </p:graphicFrame>
      <p:sp>
        <p:nvSpPr>
          <p:cNvPr id="263" name="Google Shape;263;p38"/>
          <p:cNvSpPr txBox="1">
            <a:spLocks noGrp="1"/>
          </p:cNvSpPr>
          <p:nvPr>
            <p:ph type="ctrTitle"/>
          </p:nvPr>
        </p:nvSpPr>
        <p:spPr>
          <a:xfrm>
            <a:off x="2674050" y="0"/>
            <a:ext cx="5760000" cy="682486"/>
          </a:xfrm>
          <a:prstGeom prst="rect">
            <a:avLst/>
          </a:prstGeom>
          <a:noFill/>
          <a:ln>
            <a:noFill/>
          </a:ln>
        </p:spPr>
        <p:txBody>
          <a:bodyPr spcFirstLastPara="1" wrap="square" lIns="68575" tIns="34275" rIns="68575" bIns="34275" anchor="ctr" anchorCtr="0">
            <a:noAutofit/>
          </a:bodyPr>
          <a:lstStyle/>
          <a:p>
            <a:pPr marL="0" lvl="0" indent="0" algn="l" rtl="0">
              <a:lnSpc>
                <a:spcPct val="90000"/>
              </a:lnSpc>
              <a:spcBef>
                <a:spcPts val="0"/>
              </a:spcBef>
              <a:spcAft>
                <a:spcPts val="0"/>
              </a:spcAft>
              <a:buClr>
                <a:schemeClr val="dk1"/>
              </a:buClr>
              <a:buSzPts val="1100"/>
              <a:buFont typeface="Twentieth Century"/>
              <a:buNone/>
            </a:pPr>
            <a:r>
              <a:rPr lang="ru" sz="1300" dirty="0">
                <a:solidFill>
                  <a:srgbClr val="000000"/>
                </a:solidFill>
                <a:latin typeface="Oswald"/>
                <a:ea typeface="Oswald"/>
                <a:cs typeface="Oswald"/>
                <a:sym typeface="Oswald"/>
              </a:rPr>
              <a:t>ДЕНЕЖНАЯ КОМПЕНСАЦИЯ НА ПРИОБРЕТЕНИЕ КОМПЛЕКТА ОДЕЖДЫ, ОБУВИ, МЯГКОГО ИНВЕНТАРЯ</a:t>
            </a:r>
            <a:endParaRPr sz="2600" dirty="0">
              <a:solidFill>
                <a:srgbClr val="000000"/>
              </a:solidFill>
              <a:latin typeface="Onyx" panose="04050602080702020203" pitchFamily="82" charset="0"/>
              <a:ea typeface="Oswald"/>
              <a:cs typeface="Oswald"/>
              <a:sym typeface="Oswald"/>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gradFill>
          <a:gsLst>
            <a:gs pos="0">
              <a:srgbClr val="DADFE4"/>
            </a:gs>
            <a:gs pos="100000">
              <a:srgbClr val="F3F3F3"/>
            </a:gs>
          </a:gsLst>
          <a:lin ang="5400012" scaled="0"/>
        </a:gradFill>
        <a:effectLst/>
      </p:bgPr>
    </p:bg>
    <p:spTree>
      <p:nvGrpSpPr>
        <p:cNvPr id="1" name="Shape 301"/>
        <p:cNvGrpSpPr/>
        <p:nvPr/>
      </p:nvGrpSpPr>
      <p:grpSpPr>
        <a:xfrm>
          <a:off x="0" y="0"/>
          <a:ext cx="0" cy="0"/>
          <a:chOff x="0" y="0"/>
          <a:chExt cx="0" cy="0"/>
        </a:xfrm>
      </p:grpSpPr>
      <p:sp>
        <p:nvSpPr>
          <p:cNvPr id="302" name="Google Shape;302;p44"/>
          <p:cNvSpPr txBox="1">
            <a:spLocks noGrp="1"/>
          </p:cNvSpPr>
          <p:nvPr>
            <p:ph type="ctrTitle"/>
          </p:nvPr>
        </p:nvSpPr>
        <p:spPr>
          <a:xfrm>
            <a:off x="2674050" y="487875"/>
            <a:ext cx="5760000" cy="707700"/>
          </a:xfrm>
          <a:prstGeom prst="rect">
            <a:avLst/>
          </a:prstGeom>
          <a:noFill/>
          <a:ln>
            <a:noFill/>
          </a:ln>
        </p:spPr>
        <p:txBody>
          <a:bodyPr spcFirstLastPara="1" wrap="square" lIns="68575" tIns="34275" rIns="68575" bIns="34275" anchor="ctr" anchorCtr="0">
            <a:noAutofit/>
          </a:bodyPr>
          <a:lstStyle/>
          <a:p>
            <a:pPr marL="0" lvl="0" indent="0" algn="l" rtl="0">
              <a:lnSpc>
                <a:spcPct val="90000"/>
              </a:lnSpc>
              <a:spcBef>
                <a:spcPts val="0"/>
              </a:spcBef>
              <a:spcAft>
                <a:spcPts val="0"/>
              </a:spcAft>
              <a:buNone/>
            </a:pPr>
            <a:r>
              <a:rPr lang="ru" sz="1400">
                <a:solidFill>
                  <a:srgbClr val="000000"/>
                </a:solidFill>
                <a:latin typeface="Oswald"/>
                <a:ea typeface="Nirmala UI Semilight" panose="020B0402040204020203" pitchFamily="34" charset="0"/>
                <a:cs typeface="Nirmala UI Semilight" panose="020B0402040204020203" pitchFamily="34" charset="0"/>
                <a:sym typeface="Oswald"/>
              </a:rPr>
              <a:t>ОБЕСПЕЧЕНИЕ ОТДЫХА И ОЗДОРОВЛЕНИЯ ДЕТЕЙ ЗА СЧЕТ БЮДЖЕТА</a:t>
            </a:r>
            <a:endParaRPr sz="1400">
              <a:solidFill>
                <a:srgbClr val="000000"/>
              </a:solidFill>
              <a:latin typeface="Nirmala UI Semilight" panose="020B0402040204020203" pitchFamily="34" charset="0"/>
              <a:ea typeface="Nirmala UI Semilight" panose="020B0402040204020203" pitchFamily="34" charset="0"/>
              <a:cs typeface="Nirmala UI Semilight" panose="020B0402040204020203" pitchFamily="34" charset="0"/>
              <a:sym typeface="Oswald"/>
            </a:endParaRPr>
          </a:p>
        </p:txBody>
      </p:sp>
      <p:sp>
        <p:nvSpPr>
          <p:cNvPr id="303" name="Google Shape;303;p44"/>
          <p:cNvSpPr/>
          <p:nvPr/>
        </p:nvSpPr>
        <p:spPr>
          <a:xfrm>
            <a:off x="293125" y="1096900"/>
            <a:ext cx="8053500" cy="3688500"/>
          </a:xfrm>
          <a:prstGeom prst="rect">
            <a:avLst/>
          </a:prstGeom>
          <a:noFill/>
          <a:ln>
            <a:noFill/>
          </a:ln>
        </p:spPr>
        <p:txBody>
          <a:bodyPr spcFirstLastPara="1" wrap="square" lIns="68575" tIns="34275" rIns="68575" bIns="34275" anchor="ctr" anchorCtr="0">
            <a:noAutofit/>
          </a:bodyPr>
          <a:lstStyle/>
          <a:p>
            <a:pPr marL="0" marR="0" lvl="0" indent="0" algn="ctr" rtl="0">
              <a:spcBef>
                <a:spcPts val="0"/>
              </a:spcBef>
              <a:spcAft>
                <a:spcPts val="0"/>
              </a:spcAft>
              <a:buNone/>
            </a:pPr>
            <a:r>
              <a:rPr lang="ru" b="1" dirty="0">
                <a:solidFill>
                  <a:schemeClr val="tx1"/>
                </a:solidFill>
                <a:latin typeface="Oswald"/>
                <a:ea typeface="Nirmala UI Semilight" panose="020B0402040204020203" pitchFamily="34" charset="0"/>
                <a:cs typeface="Nirmala UI Semilight" panose="020B0402040204020203" pitchFamily="34" charset="0"/>
                <a:sym typeface="Oswald"/>
              </a:rPr>
              <a:t>Нормативные основания</a:t>
            </a:r>
          </a:p>
          <a:p>
            <a:pPr marL="0" marR="0" lvl="0" indent="0" algn="ctr" rtl="0">
              <a:spcBef>
                <a:spcPts val="0"/>
              </a:spcBef>
              <a:spcAft>
                <a:spcPts val="0"/>
              </a:spcAft>
              <a:buNone/>
            </a:pPr>
            <a:endParaRPr b="1" dirty="0">
              <a:solidFill>
                <a:schemeClr val="tx1"/>
              </a:solidFill>
              <a:latin typeface="Nirmala UI Semilight" panose="020B0402040204020203" pitchFamily="34" charset="0"/>
              <a:ea typeface="Nirmala UI Semilight" panose="020B0402040204020203" pitchFamily="34" charset="0"/>
              <a:cs typeface="Nirmala UI Semilight" panose="020B0402040204020203" pitchFamily="34" charset="0"/>
              <a:sym typeface="Oswald"/>
            </a:endParaRPr>
          </a:p>
          <a:p>
            <a:pPr marL="457200" marR="0" lvl="0" indent="-311150" algn="just" rtl="0">
              <a:spcBef>
                <a:spcPts val="0"/>
              </a:spcBef>
              <a:spcAft>
                <a:spcPts val="0"/>
              </a:spcAft>
              <a:buClr>
                <a:schemeClr val="dk2"/>
              </a:buClr>
              <a:buSzPts val="1300"/>
              <a:buFont typeface="Oswald"/>
              <a:buChar char="●"/>
            </a:pPr>
            <a:r>
              <a:rPr lang="ru" dirty="0">
                <a:solidFill>
                  <a:schemeClr val="tx1"/>
                </a:solidFill>
                <a:latin typeface="Oswald"/>
                <a:ea typeface="Nirmala UI Semilight" panose="020B0402040204020203" pitchFamily="34" charset="0"/>
                <a:cs typeface="Nirmala UI Semilight" panose="020B0402040204020203" pitchFamily="34" charset="0"/>
                <a:sym typeface="Oswald"/>
              </a:rPr>
              <a:t>Постановление Правительства Свердловской области от 03.08.20217  </a:t>
            </a:r>
            <a:r>
              <a:rPr lang="ru-RU" dirty="0">
                <a:solidFill>
                  <a:schemeClr val="tx1"/>
                </a:solidFill>
                <a:latin typeface="Oswald"/>
                <a:ea typeface="Nirmala UI Semilight" panose="020B0402040204020203" pitchFamily="34" charset="0"/>
                <a:cs typeface="Nirmala UI Semilight" panose="020B0402040204020203" pitchFamily="34" charset="0"/>
                <a:sym typeface="Oswald"/>
              </a:rPr>
              <a:t>№ </a:t>
            </a:r>
            <a:r>
              <a:rPr lang="ru" dirty="0">
                <a:solidFill>
                  <a:schemeClr val="tx1"/>
                </a:solidFill>
                <a:latin typeface="Oswald"/>
                <a:ea typeface="Nirmala UI Semilight" panose="020B0402040204020203" pitchFamily="34" charset="0"/>
                <a:cs typeface="Nirmala UI Semilight" panose="020B0402040204020203" pitchFamily="34" charset="0"/>
                <a:sym typeface="Oswald"/>
              </a:rPr>
              <a:t>558-ПП «О мерах по организации и обеспечению отдыха»</a:t>
            </a:r>
            <a:endParaRPr dirty="0">
              <a:solidFill>
                <a:schemeClr val="tx1"/>
              </a:solidFill>
              <a:highlight>
                <a:srgbClr val="FF0000"/>
              </a:highlight>
              <a:latin typeface="Nirmala UI Semilight" panose="020B0402040204020203" pitchFamily="34" charset="0"/>
              <a:ea typeface="Nirmala UI Semilight" panose="020B0402040204020203" pitchFamily="34" charset="0"/>
              <a:cs typeface="Nirmala UI Semilight" panose="020B0402040204020203" pitchFamily="34" charset="0"/>
              <a:sym typeface="Oswald"/>
            </a:endParaRPr>
          </a:p>
          <a:p>
            <a:pPr marL="457200" lvl="0" indent="0" algn="l" rtl="0">
              <a:spcBef>
                <a:spcPts val="0"/>
              </a:spcBef>
              <a:spcAft>
                <a:spcPts val="0"/>
              </a:spcAft>
              <a:buNone/>
            </a:pPr>
            <a:endParaRPr dirty="0">
              <a:solidFill>
                <a:schemeClr val="tx1"/>
              </a:solidFill>
              <a:latin typeface="Nirmala UI Semilight" panose="020B0402040204020203" pitchFamily="34" charset="0"/>
              <a:ea typeface="Nirmala UI Semilight" panose="020B0402040204020203" pitchFamily="34" charset="0"/>
              <a:cs typeface="Nirmala UI Semilight" panose="020B0402040204020203" pitchFamily="34" charset="0"/>
              <a:sym typeface="Oswald"/>
            </a:endParaRPr>
          </a:p>
          <a:p>
            <a:pPr marL="0" lvl="0" indent="0" algn="ctr" rtl="0">
              <a:spcBef>
                <a:spcPts val="0"/>
              </a:spcBef>
              <a:spcAft>
                <a:spcPts val="0"/>
              </a:spcAft>
              <a:buNone/>
            </a:pPr>
            <a:r>
              <a:rPr lang="ru" b="1" dirty="0">
                <a:solidFill>
                  <a:schemeClr val="tx1"/>
                </a:solidFill>
                <a:latin typeface="Oswald"/>
                <a:ea typeface="Nirmala UI Semilight" panose="020B0402040204020203" pitchFamily="34" charset="0"/>
                <a:cs typeface="Nirmala UI Semilight" panose="020B0402040204020203" pitchFamily="34" charset="0"/>
                <a:sym typeface="Oswald"/>
              </a:rPr>
              <a:t>Форма предоставления – натуральная</a:t>
            </a:r>
          </a:p>
          <a:p>
            <a:pPr marL="0" lvl="0" indent="0" algn="ctr" rtl="0">
              <a:spcBef>
                <a:spcPts val="0"/>
              </a:spcBef>
              <a:spcAft>
                <a:spcPts val="0"/>
              </a:spcAft>
              <a:buNone/>
            </a:pPr>
            <a:endParaRPr lang="ru-RU" dirty="0">
              <a:solidFill>
                <a:schemeClr val="tx1"/>
              </a:solidFill>
              <a:latin typeface="Oswald"/>
              <a:ea typeface="Nirmala UI Semilight" panose="020B0402040204020203" pitchFamily="34" charset="0"/>
              <a:cs typeface="Nirmala UI Semilight" panose="020B0402040204020203" pitchFamily="34" charset="0"/>
              <a:sym typeface="Oswald"/>
            </a:endParaRPr>
          </a:p>
          <a:p>
            <a:pPr algn="ctr"/>
            <a:r>
              <a:rPr lang="ru-RU" dirty="0">
                <a:solidFill>
                  <a:schemeClr val="tx1"/>
                </a:solidFill>
                <a:latin typeface="Oswald"/>
                <a:ea typeface="Nirmala UI Semilight" panose="020B0402040204020203" pitchFamily="34" charset="0"/>
                <a:cs typeface="Nirmala UI Semilight" panose="020B0402040204020203" pitchFamily="34" charset="0"/>
                <a:sym typeface="Oswald"/>
              </a:rPr>
              <a:t>За счет субсидий из областного бюджета на финансовое обеспечение публичных обязательств</a:t>
            </a:r>
          </a:p>
          <a:p>
            <a:pPr marL="0" marR="0" lvl="0" indent="0" algn="just" rtl="0">
              <a:spcBef>
                <a:spcPts val="0"/>
              </a:spcBef>
              <a:spcAft>
                <a:spcPts val="0"/>
              </a:spcAft>
              <a:buNone/>
            </a:pPr>
            <a:endParaRPr b="1" dirty="0">
              <a:solidFill>
                <a:schemeClr val="tx1"/>
              </a:solidFill>
              <a:highlight>
                <a:schemeClr val="lt2"/>
              </a:highlight>
              <a:latin typeface="Nirmala UI Semilight" panose="020B0402040204020203" pitchFamily="34" charset="0"/>
              <a:ea typeface="Nirmala UI Semilight" panose="020B0402040204020203" pitchFamily="34" charset="0"/>
              <a:cs typeface="Nirmala UI Semilight" panose="020B0402040204020203" pitchFamily="34" charset="0"/>
              <a:sym typeface="Oswald"/>
            </a:endParaRPr>
          </a:p>
          <a:p>
            <a:pPr marL="457200" lvl="0" indent="0" algn="ctr" rtl="0">
              <a:spcBef>
                <a:spcPts val="0"/>
              </a:spcBef>
              <a:spcAft>
                <a:spcPts val="0"/>
              </a:spcAft>
              <a:buNone/>
            </a:pPr>
            <a:r>
              <a:rPr lang="ru" b="1" dirty="0">
                <a:solidFill>
                  <a:schemeClr val="tx1"/>
                </a:solidFill>
                <a:highlight>
                  <a:schemeClr val="lt2"/>
                </a:highlight>
                <a:latin typeface="Oswald"/>
                <a:ea typeface="Nirmala UI Semilight" panose="020B0402040204020203" pitchFamily="34" charset="0"/>
                <a:cs typeface="Nirmala UI Semilight" panose="020B0402040204020203" pitchFamily="34" charset="0"/>
                <a:sym typeface="Oswald"/>
              </a:rPr>
              <a:t>Периодичность предоставления</a:t>
            </a:r>
            <a:endParaRPr b="1" dirty="0">
              <a:solidFill>
                <a:schemeClr val="tx1"/>
              </a:solidFill>
              <a:highlight>
                <a:schemeClr val="lt2"/>
              </a:highlight>
              <a:latin typeface="Nirmala UI Semilight" panose="020B0402040204020203" pitchFamily="34" charset="0"/>
              <a:ea typeface="Nirmala UI Semilight" panose="020B0402040204020203" pitchFamily="34" charset="0"/>
              <a:cs typeface="Nirmala UI Semilight" panose="020B0402040204020203" pitchFamily="34" charset="0"/>
              <a:sym typeface="Oswald"/>
            </a:endParaRPr>
          </a:p>
          <a:p>
            <a:pPr marL="457200" lvl="0" indent="0" algn="l" rtl="0">
              <a:spcBef>
                <a:spcPts val="0"/>
              </a:spcBef>
              <a:spcAft>
                <a:spcPts val="0"/>
              </a:spcAft>
              <a:buNone/>
            </a:pPr>
            <a:endParaRPr dirty="0">
              <a:solidFill>
                <a:schemeClr val="tx1"/>
              </a:solidFill>
              <a:highlight>
                <a:schemeClr val="lt2"/>
              </a:highlight>
              <a:latin typeface="Nirmala UI Semilight" panose="020B0402040204020203" pitchFamily="34" charset="0"/>
              <a:ea typeface="Nirmala UI Semilight" panose="020B0402040204020203" pitchFamily="34" charset="0"/>
              <a:cs typeface="Nirmala UI Semilight" panose="020B0402040204020203" pitchFamily="34" charset="0"/>
              <a:sym typeface="Oswald"/>
            </a:endParaRPr>
          </a:p>
          <a:p>
            <a:pPr marL="457200" lvl="0" indent="-311150" algn="l" rtl="0">
              <a:spcBef>
                <a:spcPts val="0"/>
              </a:spcBef>
              <a:spcAft>
                <a:spcPts val="0"/>
              </a:spcAft>
              <a:buClr>
                <a:schemeClr val="dk2"/>
              </a:buClr>
              <a:buSzPts val="1300"/>
              <a:buFont typeface="Oswald"/>
              <a:buChar char="●"/>
            </a:pPr>
            <a:r>
              <a:rPr lang="ru" dirty="0">
                <a:solidFill>
                  <a:schemeClr val="tx1"/>
                </a:solidFill>
                <a:highlight>
                  <a:schemeClr val="lt2"/>
                </a:highlight>
                <a:latin typeface="Oswald"/>
                <a:ea typeface="Nirmala UI Semilight" panose="020B0402040204020203" pitchFamily="34" charset="0"/>
                <a:cs typeface="Nirmala UI Semilight" panose="020B0402040204020203" pitchFamily="34" charset="0"/>
                <a:sym typeface="Oswald"/>
              </a:rPr>
              <a:t>В соответствии с приказами о комплектовании загородного оздоровительного лагеря на смену</a:t>
            </a:r>
            <a:endParaRPr dirty="0">
              <a:solidFill>
                <a:schemeClr val="tx1"/>
              </a:solidFill>
              <a:highlight>
                <a:schemeClr val="lt2"/>
              </a:highlight>
              <a:latin typeface="Nirmala UI Semilight" panose="020B0402040204020203" pitchFamily="34" charset="0"/>
              <a:ea typeface="Nirmala UI Semilight" panose="020B0402040204020203" pitchFamily="34" charset="0"/>
              <a:cs typeface="Nirmala UI Semilight" panose="020B0402040204020203" pitchFamily="34" charset="0"/>
              <a:sym typeface="Oswald"/>
            </a:endParaRPr>
          </a:p>
        </p:txBody>
      </p:sp>
      <p:sp>
        <p:nvSpPr>
          <p:cNvPr id="304" name="Google Shape;304;p44"/>
          <p:cNvSpPr txBox="1"/>
          <p:nvPr/>
        </p:nvSpPr>
        <p:spPr>
          <a:xfrm>
            <a:off x="747150" y="487600"/>
            <a:ext cx="1926900" cy="7077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r>
              <a:rPr lang="ru" sz="1500" b="1">
                <a:latin typeface="Oswald"/>
                <a:ea typeface="Nirmala UI Semilight" panose="020B0402040204020203" pitchFamily="34" charset="0"/>
                <a:cs typeface="Nirmala UI Semilight" panose="020B0402040204020203" pitchFamily="34" charset="0"/>
                <a:sym typeface="Oswald"/>
              </a:rPr>
              <a:t>КОД МЕРЫ 0782</a:t>
            </a:r>
            <a:endParaRPr sz="1500" b="1">
              <a:latin typeface="Nirmala UI Semilight" panose="020B0402040204020203" pitchFamily="34" charset="0"/>
              <a:ea typeface="Nirmala UI Semilight" panose="020B0402040204020203" pitchFamily="34" charset="0"/>
              <a:cs typeface="Nirmala UI Semilight" panose="020B0402040204020203" pitchFamily="34" charset="0"/>
              <a:sym typeface="Oswald"/>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gradFill>
          <a:gsLst>
            <a:gs pos="0">
              <a:srgbClr val="DADFE4"/>
            </a:gs>
            <a:gs pos="100000">
              <a:srgbClr val="F3F3F3"/>
            </a:gs>
          </a:gsLst>
          <a:lin ang="5400012" scaled="0"/>
        </a:gradFill>
        <a:effectLst/>
      </p:bgPr>
    </p:bg>
    <p:spTree>
      <p:nvGrpSpPr>
        <p:cNvPr id="1" name="Shape 308"/>
        <p:cNvGrpSpPr/>
        <p:nvPr/>
      </p:nvGrpSpPr>
      <p:grpSpPr>
        <a:xfrm>
          <a:off x="0" y="0"/>
          <a:ext cx="0" cy="0"/>
          <a:chOff x="0" y="0"/>
          <a:chExt cx="0" cy="0"/>
        </a:xfrm>
      </p:grpSpPr>
      <p:sp>
        <p:nvSpPr>
          <p:cNvPr id="309" name="Google Shape;309;p45"/>
          <p:cNvSpPr txBox="1"/>
          <p:nvPr/>
        </p:nvSpPr>
        <p:spPr>
          <a:xfrm>
            <a:off x="747150" y="487600"/>
            <a:ext cx="1926900" cy="7077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r>
              <a:rPr lang="ru" sz="1500" b="1">
                <a:latin typeface="Oswald"/>
                <a:ea typeface="Oswald"/>
                <a:cs typeface="Oswald"/>
                <a:sym typeface="Oswald"/>
              </a:rPr>
              <a:t>КОД МЕРЫ 0782</a:t>
            </a:r>
            <a:endParaRPr sz="1500" b="1">
              <a:latin typeface="OCR A Extended" panose="02010509020102010303" pitchFamily="50" charset="0"/>
              <a:ea typeface="Oswald"/>
              <a:cs typeface="Oswald"/>
              <a:sym typeface="Oswald"/>
            </a:endParaRPr>
          </a:p>
        </p:txBody>
      </p:sp>
      <p:graphicFrame>
        <p:nvGraphicFramePr>
          <p:cNvPr id="310" name="Google Shape;310;p45"/>
          <p:cNvGraphicFramePr/>
          <p:nvPr>
            <p:extLst>
              <p:ext uri="{D42A27DB-BD31-4B8C-83A1-F6EECF244321}">
                <p14:modId xmlns:p14="http://schemas.microsoft.com/office/powerpoint/2010/main" val="3893378037"/>
              </p:ext>
            </p:extLst>
          </p:nvPr>
        </p:nvGraphicFramePr>
        <p:xfrm>
          <a:off x="324888" y="1271770"/>
          <a:ext cx="8494225" cy="3276540"/>
        </p:xfrm>
        <a:graphic>
          <a:graphicData uri="http://schemas.openxmlformats.org/drawingml/2006/table">
            <a:tbl>
              <a:tblPr>
                <a:noFill/>
                <a:tableStyleId>{BF4A3D39-4975-46BA-BE83-8B02B6239DEE}</a:tableStyleId>
              </a:tblPr>
              <a:tblGrid>
                <a:gridCol w="4590675">
                  <a:extLst>
                    <a:ext uri="{9D8B030D-6E8A-4147-A177-3AD203B41FA5}">
                      <a16:colId xmlns:a16="http://schemas.microsoft.com/office/drawing/2014/main" xmlns="" val="20000"/>
                    </a:ext>
                  </a:extLst>
                </a:gridCol>
                <a:gridCol w="3903550">
                  <a:extLst>
                    <a:ext uri="{9D8B030D-6E8A-4147-A177-3AD203B41FA5}">
                      <a16:colId xmlns:a16="http://schemas.microsoft.com/office/drawing/2014/main" xmlns="" val="20001"/>
                    </a:ext>
                  </a:extLst>
                </a:gridCol>
              </a:tblGrid>
              <a:tr h="0">
                <a:tc>
                  <a:txBody>
                    <a:bodyPr/>
                    <a:lstStyle/>
                    <a:p>
                      <a:pPr marL="0" lvl="0" indent="0" algn="l" rtl="0">
                        <a:spcBef>
                          <a:spcPts val="0"/>
                        </a:spcBef>
                        <a:spcAft>
                          <a:spcPts val="0"/>
                        </a:spcAft>
                        <a:buNone/>
                      </a:pPr>
                      <a:r>
                        <a:rPr lang="ru-RU" sz="1100" b="1" dirty="0">
                          <a:latin typeface="Oswald"/>
                          <a:ea typeface="Oswald"/>
                          <a:cs typeface="Oswald"/>
                          <a:sym typeface="Oswald"/>
                        </a:rPr>
                        <a:t>Категория получателей (в соответствии с НПА Свердловской области)</a:t>
                      </a:r>
                      <a:endParaRPr sz="1100" b="1" dirty="0">
                        <a:latin typeface="Oswald"/>
                        <a:ea typeface="Oswald"/>
                        <a:cs typeface="Oswald"/>
                        <a:sym typeface="Oswald"/>
                      </a:endParaRPr>
                    </a:p>
                  </a:txBody>
                  <a:tcPr marL="91425" marR="91425" marT="91425" marB="91425"/>
                </a:tc>
                <a:tc>
                  <a:txBody>
                    <a:bodyPr/>
                    <a:lstStyle/>
                    <a:p>
                      <a:pPr marL="0" lvl="0" indent="0" algn="l" rtl="0">
                        <a:spcBef>
                          <a:spcPts val="0"/>
                        </a:spcBef>
                        <a:spcAft>
                          <a:spcPts val="0"/>
                        </a:spcAft>
                        <a:buNone/>
                      </a:pPr>
                      <a:r>
                        <a:rPr lang="ru" sz="1100" b="1" dirty="0">
                          <a:latin typeface="Oswald"/>
                          <a:ea typeface="Oswald"/>
                          <a:cs typeface="Oswald"/>
                          <a:sym typeface="Oswald"/>
                        </a:rPr>
                        <a:t>Порядок получения</a:t>
                      </a:r>
                      <a:endParaRPr sz="1100" b="1" dirty="0">
                        <a:latin typeface="Oswald"/>
                        <a:ea typeface="Oswald"/>
                        <a:cs typeface="Oswald"/>
                        <a:sym typeface="Oswald"/>
                      </a:endParaRPr>
                    </a:p>
                  </a:txBody>
                  <a:tcPr marL="91425" marR="91425" marT="91425" marB="91425"/>
                </a:tc>
                <a:extLst>
                  <a:ext uri="{0D108BD9-81ED-4DB2-BD59-A6C34878D82A}">
                    <a16:rowId xmlns:a16="http://schemas.microsoft.com/office/drawing/2014/main" xmlns="" val="10000"/>
                  </a:ext>
                </a:extLst>
              </a:tr>
              <a:tr h="1480400">
                <a:tc>
                  <a:txBody>
                    <a:bodyPr/>
                    <a:lstStyle/>
                    <a:p>
                      <a:pPr marL="179999" lvl="0" indent="-162599" algn="l" rtl="0">
                        <a:spcBef>
                          <a:spcPts val="0"/>
                        </a:spcBef>
                        <a:spcAft>
                          <a:spcPts val="0"/>
                        </a:spcAft>
                        <a:buSzPts val="1200"/>
                        <a:buFont typeface="Oswald"/>
                        <a:buChar char="●"/>
                      </a:pPr>
                      <a:r>
                        <a:rPr lang="ru" sz="1200" dirty="0">
                          <a:latin typeface="Oswald"/>
                          <a:ea typeface="Oswald"/>
                          <a:cs typeface="Oswald"/>
                          <a:sym typeface="Oswald"/>
                        </a:rPr>
                        <a:t>Несовершеннолетние, содержащиеся в учреждениях системы профилактики безнадзорности и правонарушений несовершеннолетних, и несовершеннолетние, отбывающие наказание в местах лишения свободы</a:t>
                      </a:r>
                      <a:endParaRPr sz="1200" dirty="0">
                        <a:latin typeface="Oswald"/>
                        <a:ea typeface="Oswald"/>
                        <a:cs typeface="Oswald"/>
                        <a:sym typeface="Oswald"/>
                      </a:endParaRPr>
                    </a:p>
                    <a:p>
                      <a:pPr marL="179999" lvl="0" indent="-162599" algn="l" rtl="0">
                        <a:spcBef>
                          <a:spcPts val="0"/>
                        </a:spcBef>
                        <a:spcAft>
                          <a:spcPts val="0"/>
                        </a:spcAft>
                        <a:buSzPts val="1200"/>
                        <a:buFont typeface="Oswald"/>
                        <a:buChar char="●"/>
                      </a:pPr>
                      <a:r>
                        <a:rPr lang="ru" sz="1200" dirty="0">
                          <a:latin typeface="Oswald"/>
                          <a:ea typeface="Oswald"/>
                          <a:cs typeface="Oswald"/>
                          <a:sym typeface="Oswald"/>
                        </a:rPr>
                        <a:t>Обучающиеся с ограниченными возможностями здоровья</a:t>
                      </a:r>
                      <a:endParaRPr sz="1200" dirty="0">
                        <a:latin typeface="Oswald"/>
                        <a:ea typeface="Oswald"/>
                        <a:cs typeface="Oswald"/>
                        <a:sym typeface="Oswald"/>
                      </a:endParaRPr>
                    </a:p>
                    <a:p>
                      <a:pPr marL="179999" lvl="0" indent="-162599" algn="l" rtl="0">
                        <a:spcBef>
                          <a:spcPts val="0"/>
                        </a:spcBef>
                        <a:spcAft>
                          <a:spcPts val="0"/>
                        </a:spcAft>
                        <a:buSzPts val="1200"/>
                        <a:buFont typeface="Oswald"/>
                        <a:buChar char="●"/>
                      </a:pPr>
                      <a:r>
                        <a:rPr lang="ru" sz="1200" dirty="0">
                          <a:latin typeface="Oswald"/>
                          <a:ea typeface="Oswald"/>
                          <a:cs typeface="Oswald"/>
                          <a:sym typeface="Oswald"/>
                        </a:rPr>
                        <a:t>Дети-сироты</a:t>
                      </a:r>
                      <a:endParaRPr sz="1200" dirty="0">
                        <a:latin typeface="Oswald"/>
                        <a:ea typeface="Oswald"/>
                        <a:cs typeface="Oswald"/>
                        <a:sym typeface="Oswald"/>
                      </a:endParaRPr>
                    </a:p>
                    <a:p>
                      <a:pPr marL="179999" lvl="0" indent="-162599" algn="l" rtl="0">
                        <a:spcBef>
                          <a:spcPts val="0"/>
                        </a:spcBef>
                        <a:spcAft>
                          <a:spcPts val="0"/>
                        </a:spcAft>
                        <a:buSzPts val="1200"/>
                        <a:buFont typeface="Oswald"/>
                        <a:buChar char="●"/>
                      </a:pPr>
                      <a:r>
                        <a:rPr lang="ru" sz="1200" dirty="0">
                          <a:latin typeface="Oswald"/>
                          <a:ea typeface="Oswald"/>
                          <a:cs typeface="Oswald"/>
                          <a:sym typeface="Oswald"/>
                        </a:rPr>
                        <a:t>Дети, оставшиеся без попечения родителей</a:t>
                      </a:r>
                      <a:endParaRPr sz="1200" dirty="0">
                        <a:latin typeface="Oswald"/>
                        <a:ea typeface="Oswald"/>
                        <a:cs typeface="Oswald"/>
                        <a:sym typeface="Oswald"/>
                      </a:endParaRPr>
                    </a:p>
                    <a:p>
                      <a:pPr marL="179999" lvl="0" indent="-162599" algn="l" rtl="0">
                        <a:spcBef>
                          <a:spcPts val="0"/>
                        </a:spcBef>
                        <a:spcAft>
                          <a:spcPts val="0"/>
                        </a:spcAft>
                        <a:buSzPts val="1200"/>
                        <a:buFont typeface="Oswald"/>
                        <a:buChar char="●"/>
                      </a:pPr>
                      <a:r>
                        <a:rPr lang="ru" sz="1200" dirty="0">
                          <a:latin typeface="Oswald"/>
                          <a:ea typeface="Oswald"/>
                          <a:cs typeface="Oswald"/>
                          <a:sym typeface="Oswald"/>
                        </a:rPr>
                        <a:t>Лица из числа детей-сирот и детей, оставшихся без попечения родителей</a:t>
                      </a:r>
                      <a:endParaRPr sz="1200" dirty="0">
                        <a:latin typeface="Oswald"/>
                        <a:ea typeface="Oswald"/>
                        <a:cs typeface="Oswald"/>
                        <a:sym typeface="Oswald"/>
                      </a:endParaRPr>
                    </a:p>
                    <a:p>
                      <a:pPr marL="179999" lvl="0" indent="-162599" algn="l" rtl="0">
                        <a:spcBef>
                          <a:spcPts val="0"/>
                        </a:spcBef>
                        <a:spcAft>
                          <a:spcPts val="0"/>
                        </a:spcAft>
                        <a:buSzPts val="1200"/>
                        <a:buFont typeface="Oswald"/>
                        <a:buChar char="●"/>
                      </a:pPr>
                      <a:r>
                        <a:rPr lang="ru" sz="1200" dirty="0">
                          <a:latin typeface="Oswald"/>
                          <a:ea typeface="Oswald"/>
                          <a:cs typeface="Oswald"/>
                          <a:sym typeface="Oswald"/>
                        </a:rPr>
                        <a:t>Учащиеся в образовательных организациях: в т.ч. обучающиеся в профессиональных образовательных учреждений, осваивающим основную образовательную программу среднего профессионального образования подготовки квалифицированных рабочих, служащих или основную образовательную программу профессионального обучения</a:t>
                      </a:r>
                    </a:p>
                    <a:p>
                      <a:pPr marL="179999" lvl="0" indent="-162599" algn="l" rtl="0">
                        <a:spcBef>
                          <a:spcPts val="0"/>
                        </a:spcBef>
                        <a:spcAft>
                          <a:spcPts val="0"/>
                        </a:spcAft>
                        <a:buSzPts val="1200"/>
                        <a:buFont typeface="Oswald"/>
                        <a:buChar char="●"/>
                      </a:pPr>
                      <a:r>
                        <a:rPr lang="ru-RU" sz="1200" dirty="0">
                          <a:solidFill>
                            <a:schemeClr val="tx1"/>
                          </a:solidFill>
                          <a:latin typeface="Oswald"/>
                          <a:ea typeface="Oswald"/>
                          <a:cs typeface="Oswald"/>
                          <a:sym typeface="Oswald"/>
                        </a:rPr>
                        <a:t>Талантливые и одаренные дети, проживающих в Свердловской области</a:t>
                      </a:r>
                      <a:endParaRPr sz="1200" dirty="0">
                        <a:solidFill>
                          <a:schemeClr val="tx1"/>
                        </a:solidFill>
                        <a:latin typeface="Oswald"/>
                        <a:ea typeface="Oswald"/>
                        <a:cs typeface="Oswald"/>
                        <a:sym typeface="Oswald"/>
                      </a:endParaRPr>
                    </a:p>
                  </a:txBody>
                  <a:tcPr marL="91425" marR="91425" marT="91425" marB="91425"/>
                </a:tc>
                <a:tc>
                  <a:txBody>
                    <a:bodyPr/>
                    <a:lstStyle/>
                    <a:p>
                      <a:pPr marL="179999" lvl="0" indent="-161925" algn="l" rtl="0">
                        <a:spcBef>
                          <a:spcPts val="0"/>
                        </a:spcBef>
                        <a:spcAft>
                          <a:spcPts val="0"/>
                        </a:spcAft>
                        <a:buSzPts val="1200"/>
                        <a:buFont typeface="Oswald"/>
                        <a:buChar char="●"/>
                      </a:pPr>
                      <a:r>
                        <a:rPr lang="ru" sz="1200" dirty="0">
                          <a:solidFill>
                            <a:schemeClr val="tx1"/>
                          </a:solidFill>
                          <a:latin typeface="Oswald"/>
                          <a:ea typeface="Oswald"/>
                          <a:cs typeface="Oswald"/>
                          <a:sym typeface="Oswald"/>
                        </a:rPr>
                        <a:t>Подача заявления руководителю образовательной организации</a:t>
                      </a:r>
                    </a:p>
                    <a:p>
                      <a:pPr marL="179999" marR="0" lvl="0" indent="-161925" algn="l" defTabSz="342900" rtl="0" eaLnBrk="1" fontAlgn="auto" latinLnBrk="0" hangingPunct="1">
                        <a:lnSpc>
                          <a:spcPct val="100000"/>
                        </a:lnSpc>
                        <a:spcBef>
                          <a:spcPts val="0"/>
                        </a:spcBef>
                        <a:spcAft>
                          <a:spcPts val="0"/>
                        </a:spcAft>
                        <a:buClrTx/>
                        <a:buSzPts val="1200"/>
                        <a:buFont typeface="Oswald"/>
                        <a:buChar char="●"/>
                        <a:tabLst/>
                        <a:defRPr/>
                      </a:pPr>
                      <a:r>
                        <a:rPr lang="ru-RU" sz="1200" dirty="0">
                          <a:latin typeface="Oswald"/>
                          <a:ea typeface="Oswald"/>
                          <a:cs typeface="Oswald"/>
                          <a:sym typeface="Oswald"/>
                        </a:rPr>
                        <a:t>Копия заключения психолого-медико-педагогической комиссии</a:t>
                      </a:r>
                    </a:p>
                    <a:p>
                      <a:pPr marL="179999" lvl="0" indent="-161925" algn="l" rtl="0">
                        <a:spcBef>
                          <a:spcPts val="0"/>
                        </a:spcBef>
                        <a:spcAft>
                          <a:spcPts val="0"/>
                        </a:spcAft>
                        <a:buSzPts val="1200"/>
                        <a:buFont typeface="Oswald"/>
                        <a:buChar char="●"/>
                      </a:pPr>
                      <a:r>
                        <a:rPr lang="ru" sz="1200" dirty="0">
                          <a:solidFill>
                            <a:schemeClr val="tx1"/>
                          </a:solidFill>
                          <a:latin typeface="Oswald"/>
                          <a:ea typeface="Oswald"/>
                          <a:cs typeface="Oswald"/>
                          <a:sym typeface="Oswald"/>
                        </a:rPr>
                        <a:t>Решение органа опеки</a:t>
                      </a:r>
                      <a:endParaRPr sz="1200" dirty="0">
                        <a:solidFill>
                          <a:schemeClr val="tx1"/>
                        </a:solidFill>
                        <a:latin typeface="Oswald"/>
                        <a:ea typeface="Oswald"/>
                        <a:cs typeface="Oswald"/>
                        <a:sym typeface="Oswald"/>
                      </a:endParaRPr>
                    </a:p>
                    <a:p>
                      <a:pPr marL="179999" lvl="0" indent="-161925" algn="l" rtl="0">
                        <a:spcBef>
                          <a:spcPts val="0"/>
                        </a:spcBef>
                        <a:spcAft>
                          <a:spcPts val="0"/>
                        </a:spcAft>
                        <a:buSzPts val="1200"/>
                        <a:buFont typeface="Oswald"/>
                        <a:buChar char="●"/>
                      </a:pPr>
                      <a:r>
                        <a:rPr lang="ru" sz="1200" dirty="0">
                          <a:solidFill>
                            <a:schemeClr val="tx1"/>
                          </a:solidFill>
                          <a:latin typeface="Oswald"/>
                          <a:ea typeface="Oswald"/>
                          <a:cs typeface="Oswald"/>
                          <a:sym typeface="Oswald"/>
                        </a:rPr>
                        <a:t>Свидетельство о рождении или паспорт ребенка</a:t>
                      </a:r>
                      <a:endParaRPr sz="1200" dirty="0">
                        <a:solidFill>
                          <a:schemeClr val="tx1"/>
                        </a:solidFill>
                        <a:latin typeface="Oswald"/>
                        <a:ea typeface="Oswald"/>
                        <a:cs typeface="Oswald"/>
                        <a:sym typeface="Oswald"/>
                      </a:endParaRPr>
                    </a:p>
                    <a:p>
                      <a:pPr marL="179999" lvl="0" indent="-161925" algn="l" rtl="0">
                        <a:spcBef>
                          <a:spcPts val="0"/>
                        </a:spcBef>
                        <a:spcAft>
                          <a:spcPts val="0"/>
                        </a:spcAft>
                        <a:buSzPts val="1200"/>
                        <a:buFont typeface="Oswald"/>
                        <a:buChar char="●"/>
                      </a:pPr>
                      <a:r>
                        <a:rPr lang="ru" sz="1200" dirty="0">
                          <a:solidFill>
                            <a:schemeClr val="tx1"/>
                          </a:solidFill>
                          <a:latin typeface="Oswald"/>
                          <a:ea typeface="Oswald"/>
                          <a:cs typeface="Oswald"/>
                          <a:sym typeface="Oswald"/>
                        </a:rPr>
                        <a:t>Справка для получения путевки по форме 079/у</a:t>
                      </a:r>
                    </a:p>
                    <a:p>
                      <a:pPr marL="179999" lvl="0" indent="-161925" algn="l" rtl="0">
                        <a:spcBef>
                          <a:spcPts val="0"/>
                        </a:spcBef>
                        <a:spcAft>
                          <a:spcPts val="0"/>
                        </a:spcAft>
                        <a:buSzPts val="1200"/>
                        <a:buFont typeface="Oswald"/>
                        <a:buChar char="●"/>
                      </a:pPr>
                      <a:r>
                        <a:rPr lang="ru-RU" sz="1200" dirty="0">
                          <a:solidFill>
                            <a:schemeClr val="tx1"/>
                          </a:solidFill>
                          <a:latin typeface="Oswald"/>
                          <a:ea typeface="Oswald"/>
                          <a:cs typeface="Oswald"/>
                          <a:sym typeface="Oswald"/>
                        </a:rPr>
                        <a:t>С</a:t>
                      </a:r>
                      <a:r>
                        <a:rPr lang="ru" sz="1200" dirty="0">
                          <a:solidFill>
                            <a:schemeClr val="tx1"/>
                          </a:solidFill>
                          <a:latin typeface="Oswald"/>
                          <a:ea typeface="Oswald"/>
                          <a:cs typeface="Oswald"/>
                          <a:sym typeface="Oswald"/>
                        </a:rPr>
                        <a:t>правка из образовательной организации</a:t>
                      </a:r>
                    </a:p>
                    <a:p>
                      <a:pPr marL="179999" lvl="0" indent="-161925" algn="l" rtl="0">
                        <a:spcBef>
                          <a:spcPts val="0"/>
                        </a:spcBef>
                        <a:spcAft>
                          <a:spcPts val="0"/>
                        </a:spcAft>
                        <a:buSzPts val="1200"/>
                        <a:buFont typeface="Oswald"/>
                        <a:buChar char="●"/>
                      </a:pPr>
                      <a:r>
                        <a:rPr lang="ru" sz="1200" dirty="0">
                          <a:solidFill>
                            <a:schemeClr val="tx1"/>
                          </a:solidFill>
                          <a:latin typeface="Oswald"/>
                          <a:ea typeface="Oswald"/>
                          <a:cs typeface="Oswald"/>
                          <a:sym typeface="Oswald"/>
                        </a:rPr>
                        <a:t>Медицинский полис</a:t>
                      </a:r>
                    </a:p>
                    <a:p>
                      <a:pPr marL="179999" lvl="0" indent="-161925" algn="l" rtl="0">
                        <a:spcBef>
                          <a:spcPts val="0"/>
                        </a:spcBef>
                        <a:spcAft>
                          <a:spcPts val="0"/>
                        </a:spcAft>
                        <a:buSzPts val="1200"/>
                        <a:buFont typeface="Oswald"/>
                        <a:buChar char="●"/>
                      </a:pPr>
                      <a:r>
                        <a:rPr lang="ru-RU" sz="1200" dirty="0">
                          <a:solidFill>
                            <a:schemeClr val="tx1"/>
                          </a:solidFill>
                          <a:latin typeface="Oswald"/>
                          <a:ea typeface="Oswald"/>
                          <a:cs typeface="Oswald"/>
                          <a:sym typeface="Oswald"/>
                        </a:rPr>
                        <a:t>Д</a:t>
                      </a:r>
                      <a:r>
                        <a:rPr lang="ru" sz="1200" dirty="0">
                          <a:solidFill>
                            <a:schemeClr val="tx1"/>
                          </a:solidFill>
                          <a:latin typeface="Oswald"/>
                          <a:ea typeface="Oswald"/>
                          <a:cs typeface="Oswald"/>
                          <a:sym typeface="Oswald"/>
                        </a:rPr>
                        <a:t>окументы, подтверждающие достижения детей (характеристика, рекомендации образовательной организации и др.)</a:t>
                      </a:r>
                      <a:endParaRPr sz="1200" dirty="0">
                        <a:solidFill>
                          <a:schemeClr val="tx1"/>
                        </a:solidFill>
                        <a:latin typeface="Oswald"/>
                        <a:ea typeface="Oswald"/>
                        <a:cs typeface="Oswald"/>
                        <a:sym typeface="Oswald"/>
                      </a:endParaRPr>
                    </a:p>
                  </a:txBody>
                  <a:tcPr marL="91425" marR="91425" marT="91425" marB="91425"/>
                </a:tc>
                <a:extLst>
                  <a:ext uri="{0D108BD9-81ED-4DB2-BD59-A6C34878D82A}">
                    <a16:rowId xmlns:a16="http://schemas.microsoft.com/office/drawing/2014/main" xmlns="" val="10001"/>
                  </a:ext>
                </a:extLst>
              </a:tr>
            </a:tbl>
          </a:graphicData>
        </a:graphic>
      </p:graphicFrame>
      <p:sp>
        <p:nvSpPr>
          <p:cNvPr id="311" name="Google Shape;311;p45"/>
          <p:cNvSpPr txBox="1">
            <a:spLocks noGrp="1"/>
          </p:cNvSpPr>
          <p:nvPr>
            <p:ph type="ctrTitle"/>
          </p:nvPr>
        </p:nvSpPr>
        <p:spPr>
          <a:xfrm>
            <a:off x="2674050" y="487875"/>
            <a:ext cx="5760000" cy="707700"/>
          </a:xfrm>
          <a:prstGeom prst="rect">
            <a:avLst/>
          </a:prstGeom>
          <a:noFill/>
          <a:ln>
            <a:noFill/>
          </a:ln>
        </p:spPr>
        <p:txBody>
          <a:bodyPr spcFirstLastPara="1" wrap="square" lIns="68575" tIns="34275" rIns="68575" bIns="34275" anchor="ctr" anchorCtr="0">
            <a:noAutofit/>
          </a:bodyPr>
          <a:lstStyle/>
          <a:p>
            <a:pPr marL="0" lvl="0" indent="0" algn="l" rtl="0">
              <a:lnSpc>
                <a:spcPct val="90000"/>
              </a:lnSpc>
              <a:spcBef>
                <a:spcPts val="0"/>
              </a:spcBef>
              <a:spcAft>
                <a:spcPts val="0"/>
              </a:spcAft>
              <a:buNone/>
            </a:pPr>
            <a:r>
              <a:rPr lang="ru" sz="1400" dirty="0">
                <a:solidFill>
                  <a:srgbClr val="000000"/>
                </a:solidFill>
                <a:latin typeface="Oswald"/>
                <a:ea typeface="Oswald"/>
                <a:cs typeface="Oswald"/>
                <a:sym typeface="Oswald"/>
              </a:rPr>
              <a:t>ОБЕСПЕЧЕНИЕ ОТДЫХА И ОЗДОРОВЛЕНИЯ ДЕТЕЙ ЗА СЧЕТ БЮДЖЕТА</a:t>
            </a:r>
            <a:endParaRPr sz="1400" dirty="0">
              <a:solidFill>
                <a:srgbClr val="000000"/>
              </a:solidFill>
              <a:latin typeface="OCR A Extended" panose="02010509020102010303" pitchFamily="50" charset="0"/>
              <a:ea typeface="Oswald"/>
              <a:cs typeface="Oswald"/>
              <a:sym typeface="Oswald"/>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rgbClr val="DADFE4"/>
            </a:gs>
            <a:gs pos="100000">
              <a:srgbClr val="F3F3F3"/>
            </a:gs>
          </a:gsLst>
          <a:lin ang="5400012" scaled="0"/>
        </a:gradFill>
        <a:effectLst/>
      </p:bgPr>
    </p:bg>
    <p:spTree>
      <p:nvGrpSpPr>
        <p:cNvPr id="1" name="Shape 98"/>
        <p:cNvGrpSpPr/>
        <p:nvPr/>
      </p:nvGrpSpPr>
      <p:grpSpPr>
        <a:xfrm>
          <a:off x="0" y="0"/>
          <a:ext cx="0" cy="0"/>
          <a:chOff x="0" y="0"/>
          <a:chExt cx="0" cy="0"/>
        </a:xfrm>
      </p:grpSpPr>
      <p:sp>
        <p:nvSpPr>
          <p:cNvPr id="99" name="Google Shape;99;p15"/>
          <p:cNvSpPr txBox="1">
            <a:spLocks noGrp="1"/>
          </p:cNvSpPr>
          <p:nvPr>
            <p:ph type="ctrTitle"/>
          </p:nvPr>
        </p:nvSpPr>
        <p:spPr>
          <a:xfrm>
            <a:off x="2674050" y="487875"/>
            <a:ext cx="5760000" cy="707700"/>
          </a:xfrm>
          <a:prstGeom prst="rect">
            <a:avLst/>
          </a:prstGeom>
          <a:noFill/>
          <a:ln>
            <a:noFill/>
          </a:ln>
        </p:spPr>
        <p:txBody>
          <a:bodyPr spcFirstLastPara="1" wrap="square" lIns="68575" tIns="34275" rIns="68575" bIns="34275" anchor="ctr" anchorCtr="0">
            <a:noAutofit/>
          </a:bodyPr>
          <a:lstStyle/>
          <a:p>
            <a:pPr marL="0" lvl="0" indent="0" algn="l" rtl="0">
              <a:lnSpc>
                <a:spcPct val="90000"/>
              </a:lnSpc>
              <a:spcBef>
                <a:spcPts val="0"/>
              </a:spcBef>
              <a:spcAft>
                <a:spcPts val="0"/>
              </a:spcAft>
              <a:buClr>
                <a:schemeClr val="dk1"/>
              </a:buClr>
              <a:buSzPts val="1100"/>
              <a:buFont typeface="Twentieth Century"/>
              <a:buNone/>
            </a:pPr>
            <a:r>
              <a:rPr lang="ru" sz="1300" dirty="0">
                <a:solidFill>
                  <a:srgbClr val="000000"/>
                </a:solidFill>
                <a:latin typeface="Oswald"/>
                <a:ea typeface="Oswald"/>
                <a:cs typeface="Oswald"/>
                <a:sym typeface="Oswald"/>
              </a:rPr>
              <a:t>ВЫПЛАТА МАТЕРИАЛЬНОЙ ПОМОЩИ СТУДЕНТАМ И СЛУШАТЕЛЯМ, ОСВАИВАЮЩИМ ПРОГРАММЫ ПРОФЕССИОНАЛЬНОГО ОБУЧЕНИЯ</a:t>
            </a:r>
            <a:endParaRPr sz="2600" dirty="0">
              <a:solidFill>
                <a:srgbClr val="000000"/>
              </a:solidFill>
              <a:latin typeface="Oswald"/>
              <a:ea typeface="Oswald"/>
              <a:cs typeface="Oswald"/>
              <a:sym typeface="Oswald"/>
            </a:endParaRPr>
          </a:p>
        </p:txBody>
      </p:sp>
      <p:sp>
        <p:nvSpPr>
          <p:cNvPr id="100" name="Google Shape;100;p15"/>
          <p:cNvSpPr/>
          <p:nvPr/>
        </p:nvSpPr>
        <p:spPr>
          <a:xfrm>
            <a:off x="534800" y="1234750"/>
            <a:ext cx="8053500" cy="3688500"/>
          </a:xfrm>
          <a:prstGeom prst="rect">
            <a:avLst/>
          </a:prstGeom>
          <a:noFill/>
          <a:ln>
            <a:noFill/>
          </a:ln>
        </p:spPr>
        <p:txBody>
          <a:bodyPr spcFirstLastPara="1" wrap="square" lIns="68575" tIns="34275" rIns="68575" bIns="34275" anchor="ctr" anchorCtr="0">
            <a:noAutofit/>
          </a:bodyPr>
          <a:lstStyle/>
          <a:p>
            <a:pPr marL="0" marR="0" lvl="0" indent="0" algn="ctr" rtl="0">
              <a:spcBef>
                <a:spcPts val="0"/>
              </a:spcBef>
              <a:spcAft>
                <a:spcPts val="0"/>
              </a:spcAft>
              <a:buNone/>
            </a:pPr>
            <a:r>
              <a:rPr lang="ru" b="1" dirty="0">
                <a:solidFill>
                  <a:schemeClr val="tx1"/>
                </a:solidFill>
                <a:latin typeface="Oswald"/>
                <a:ea typeface="Oswald"/>
                <a:cs typeface="Oswald"/>
                <a:sym typeface="Oswald"/>
              </a:rPr>
              <a:t>Нормативные основания</a:t>
            </a:r>
            <a:endParaRPr b="1" dirty="0">
              <a:solidFill>
                <a:schemeClr val="tx1"/>
              </a:solidFill>
              <a:latin typeface="Oswald"/>
              <a:ea typeface="Oswald"/>
              <a:cs typeface="Oswald"/>
              <a:sym typeface="Oswald"/>
            </a:endParaRPr>
          </a:p>
          <a:p>
            <a:pPr marL="0" marR="0" lvl="0" indent="0" algn="ctr" rtl="0">
              <a:spcBef>
                <a:spcPts val="0"/>
              </a:spcBef>
              <a:spcAft>
                <a:spcPts val="0"/>
              </a:spcAft>
              <a:buNone/>
            </a:pPr>
            <a:endParaRPr b="1" dirty="0">
              <a:solidFill>
                <a:schemeClr val="tx1"/>
              </a:solidFill>
              <a:latin typeface="Oswald"/>
              <a:ea typeface="Oswald"/>
              <a:cs typeface="Oswald"/>
              <a:sym typeface="Oswald"/>
            </a:endParaRPr>
          </a:p>
          <a:p>
            <a:pPr marL="457200" marR="0" lvl="0" indent="-311150" algn="just" rtl="0">
              <a:spcBef>
                <a:spcPts val="0"/>
              </a:spcBef>
              <a:spcAft>
                <a:spcPts val="0"/>
              </a:spcAft>
              <a:buClr>
                <a:schemeClr val="dk2"/>
              </a:buClr>
              <a:buSzPts val="1300"/>
              <a:buFont typeface="Oswald"/>
              <a:buChar char="●"/>
            </a:pPr>
            <a:r>
              <a:rPr lang="ru" sz="1300" dirty="0">
                <a:solidFill>
                  <a:schemeClr val="tx1"/>
                </a:solidFill>
                <a:latin typeface="Oswald"/>
                <a:ea typeface="Oswald"/>
                <a:cs typeface="Oswald"/>
                <a:sym typeface="Oswald"/>
              </a:rPr>
              <a:t>Постановление Правительства Свердловской области от 10.12.2014 № 1128-ПП «О материальной поддержке обучающихся в государственных профессиональных образовательных организациях Свердловской области»</a:t>
            </a:r>
            <a:endParaRPr sz="1300" dirty="0">
              <a:solidFill>
                <a:schemeClr val="tx1"/>
              </a:solidFill>
              <a:latin typeface="Oswald"/>
              <a:ea typeface="Oswald"/>
              <a:cs typeface="Oswald"/>
              <a:sym typeface="Oswald"/>
            </a:endParaRPr>
          </a:p>
          <a:p>
            <a:pPr marL="0" lvl="0" indent="0" algn="ctr" rtl="0">
              <a:spcBef>
                <a:spcPts val="0"/>
              </a:spcBef>
              <a:spcAft>
                <a:spcPts val="0"/>
              </a:spcAft>
              <a:buNone/>
            </a:pPr>
            <a:endParaRPr b="1" dirty="0">
              <a:solidFill>
                <a:schemeClr val="tx1"/>
              </a:solidFill>
              <a:latin typeface="Oswald"/>
              <a:ea typeface="Oswald"/>
              <a:cs typeface="Oswald"/>
              <a:sym typeface="Oswald"/>
            </a:endParaRPr>
          </a:p>
          <a:p>
            <a:pPr marL="0" lvl="0" indent="0" algn="ctr" rtl="0">
              <a:spcBef>
                <a:spcPts val="0"/>
              </a:spcBef>
              <a:spcAft>
                <a:spcPts val="0"/>
              </a:spcAft>
              <a:buNone/>
            </a:pPr>
            <a:r>
              <a:rPr lang="ru" b="1" dirty="0">
                <a:solidFill>
                  <a:schemeClr val="tx1"/>
                </a:solidFill>
                <a:latin typeface="Oswald"/>
                <a:ea typeface="Oswald"/>
                <a:cs typeface="Oswald"/>
                <a:sym typeface="Oswald"/>
              </a:rPr>
              <a:t>Форма предоставления - денежная</a:t>
            </a:r>
            <a:endParaRPr dirty="0">
              <a:solidFill>
                <a:schemeClr val="tx1"/>
              </a:solidFill>
              <a:latin typeface="Oswald"/>
              <a:ea typeface="Oswald"/>
              <a:cs typeface="Oswald"/>
              <a:sym typeface="Oswald"/>
            </a:endParaRPr>
          </a:p>
          <a:p>
            <a:pPr marL="0" marR="0" lvl="0" indent="0" algn="ctr" rtl="0">
              <a:spcBef>
                <a:spcPts val="0"/>
              </a:spcBef>
              <a:spcAft>
                <a:spcPts val="0"/>
              </a:spcAft>
              <a:buNone/>
            </a:pPr>
            <a:endParaRPr b="1" dirty="0">
              <a:solidFill>
                <a:schemeClr val="tx1"/>
              </a:solidFill>
              <a:latin typeface="Oswald"/>
              <a:ea typeface="Oswald"/>
              <a:cs typeface="Oswald"/>
              <a:sym typeface="Oswald"/>
            </a:endParaRPr>
          </a:p>
          <a:p>
            <a:pPr marL="457200" indent="-311150">
              <a:buClr>
                <a:schemeClr val="dk2"/>
              </a:buClr>
              <a:buSzPts val="1300"/>
              <a:buFont typeface="Oswald"/>
              <a:buChar char="●"/>
            </a:pPr>
            <a:r>
              <a:rPr lang="ru-RU" sz="1300" dirty="0">
                <a:solidFill>
                  <a:schemeClr val="tx1"/>
                </a:solidFill>
                <a:highlight>
                  <a:schemeClr val="lt2"/>
                </a:highlight>
                <a:latin typeface="Oswald"/>
                <a:ea typeface="Oswald"/>
                <a:cs typeface="Oswald"/>
              </a:rPr>
              <a:t>Минимальный размер материальной помощи не может быть меньше размера норматива государственной академической стипендии для студентов, обучающихся по образовательным программам среднего профессионального образования</a:t>
            </a:r>
            <a:endParaRPr sz="1300" dirty="0">
              <a:solidFill>
                <a:schemeClr val="tx1"/>
              </a:solidFill>
              <a:highlight>
                <a:schemeClr val="lt2"/>
              </a:highlight>
              <a:latin typeface="Oswald"/>
              <a:ea typeface="Oswald"/>
              <a:cs typeface="Oswald"/>
              <a:sym typeface="Oswald"/>
            </a:endParaRPr>
          </a:p>
          <a:p>
            <a:pPr marL="457200" indent="-311150">
              <a:buClr>
                <a:schemeClr val="dk2"/>
              </a:buClr>
              <a:buSzPts val="1300"/>
              <a:buFont typeface="Oswald"/>
              <a:buChar char="●"/>
            </a:pPr>
            <a:endParaRPr sz="1300" dirty="0">
              <a:solidFill>
                <a:schemeClr val="tx1"/>
              </a:solidFill>
              <a:highlight>
                <a:schemeClr val="lt2"/>
              </a:highlight>
              <a:latin typeface="Oswald"/>
              <a:ea typeface="Oswald"/>
              <a:cs typeface="Oswald"/>
              <a:sym typeface="Oswald"/>
            </a:endParaRPr>
          </a:p>
          <a:p>
            <a:pPr marL="0" marR="0" lvl="0" indent="0" algn="ctr" rtl="0">
              <a:spcBef>
                <a:spcPts val="0"/>
              </a:spcBef>
              <a:spcAft>
                <a:spcPts val="0"/>
              </a:spcAft>
              <a:buNone/>
            </a:pPr>
            <a:r>
              <a:rPr lang="ru" b="1" dirty="0">
                <a:solidFill>
                  <a:schemeClr val="tx1"/>
                </a:solidFill>
                <a:highlight>
                  <a:schemeClr val="lt2"/>
                </a:highlight>
                <a:latin typeface="Oswald"/>
                <a:ea typeface="Oswald"/>
                <a:cs typeface="Oswald"/>
                <a:sym typeface="Oswald"/>
              </a:rPr>
              <a:t>Периодичность выплаты</a:t>
            </a:r>
            <a:endParaRPr b="1" dirty="0">
              <a:solidFill>
                <a:schemeClr val="tx1"/>
              </a:solidFill>
              <a:highlight>
                <a:schemeClr val="lt2"/>
              </a:highlight>
              <a:latin typeface="Oswald"/>
              <a:ea typeface="Oswald"/>
              <a:cs typeface="Oswald"/>
              <a:sym typeface="Oswald"/>
            </a:endParaRPr>
          </a:p>
          <a:p>
            <a:pPr marL="457200" marR="0" lvl="0" indent="0" algn="ctr" rtl="0">
              <a:spcBef>
                <a:spcPts val="0"/>
              </a:spcBef>
              <a:spcAft>
                <a:spcPts val="0"/>
              </a:spcAft>
              <a:buNone/>
            </a:pPr>
            <a:endParaRPr b="1" dirty="0">
              <a:solidFill>
                <a:schemeClr val="tx1"/>
              </a:solidFill>
              <a:highlight>
                <a:srgbClr val="FF0000"/>
              </a:highlight>
              <a:latin typeface="Oswald"/>
              <a:ea typeface="Oswald"/>
              <a:cs typeface="Oswald"/>
              <a:sym typeface="Oswald"/>
            </a:endParaRPr>
          </a:p>
          <a:p>
            <a:pPr marL="457200" lvl="0" indent="-311150" algn="l" rtl="0">
              <a:spcBef>
                <a:spcPts val="0"/>
              </a:spcBef>
              <a:spcAft>
                <a:spcPts val="0"/>
              </a:spcAft>
              <a:buClr>
                <a:schemeClr val="dk2"/>
              </a:buClr>
              <a:buSzPts val="1300"/>
              <a:buFont typeface="Oswald"/>
              <a:buChar char="●"/>
            </a:pPr>
            <a:r>
              <a:rPr lang="ru" sz="1300" dirty="0">
                <a:solidFill>
                  <a:schemeClr val="tx1"/>
                </a:solidFill>
                <a:latin typeface="Oswald"/>
                <a:ea typeface="Oswald"/>
                <a:cs typeface="Oswald"/>
                <a:sym typeface="Oswald"/>
              </a:rPr>
              <a:t>Единовременно</a:t>
            </a:r>
            <a:endParaRPr sz="1300" dirty="0">
              <a:solidFill>
                <a:schemeClr val="tx1"/>
              </a:solidFill>
              <a:latin typeface="Oswald"/>
              <a:ea typeface="Oswald"/>
              <a:cs typeface="Oswald"/>
              <a:sym typeface="Oswald"/>
            </a:endParaRPr>
          </a:p>
          <a:p>
            <a:pPr marL="457200" lvl="0" indent="-311150" algn="l" rtl="0">
              <a:spcBef>
                <a:spcPts val="0"/>
              </a:spcBef>
              <a:spcAft>
                <a:spcPts val="0"/>
              </a:spcAft>
              <a:buClr>
                <a:schemeClr val="dk2"/>
              </a:buClr>
              <a:buSzPts val="1300"/>
              <a:buFont typeface="Oswald"/>
              <a:buChar char="●"/>
            </a:pPr>
            <a:r>
              <a:rPr lang="ru" sz="1300" dirty="0">
                <a:solidFill>
                  <a:schemeClr val="tx1"/>
                </a:solidFill>
                <a:latin typeface="Oswald"/>
                <a:ea typeface="Oswald"/>
                <a:cs typeface="Oswald"/>
                <a:sym typeface="Oswald"/>
              </a:rPr>
              <a:t>В соответствии с распорядительным актом образовательной организации, на основании заявления получателя МСЗ, </a:t>
            </a:r>
            <a:br>
              <a:rPr lang="ru" sz="1300" dirty="0">
                <a:solidFill>
                  <a:schemeClr val="tx1"/>
                </a:solidFill>
                <a:latin typeface="Oswald"/>
                <a:ea typeface="Oswald"/>
                <a:cs typeface="Oswald"/>
                <a:sym typeface="Oswald"/>
              </a:rPr>
            </a:br>
            <a:r>
              <a:rPr lang="ru" sz="1300" dirty="0">
                <a:solidFill>
                  <a:schemeClr val="tx1"/>
                </a:solidFill>
                <a:latin typeface="Oswald"/>
                <a:ea typeface="Oswald"/>
                <a:cs typeface="Oswald"/>
                <a:sym typeface="Oswald"/>
              </a:rPr>
              <a:t>не чаще 1 раза в 3 месяца</a:t>
            </a:r>
            <a:endParaRPr sz="1100" dirty="0">
              <a:solidFill>
                <a:schemeClr val="tx1"/>
              </a:solidFill>
              <a:highlight>
                <a:srgbClr val="FF0000"/>
              </a:highlight>
              <a:latin typeface="Oswald"/>
              <a:ea typeface="Oswald"/>
              <a:cs typeface="Oswald"/>
              <a:sym typeface="Oswald"/>
            </a:endParaRPr>
          </a:p>
        </p:txBody>
      </p:sp>
      <p:sp>
        <p:nvSpPr>
          <p:cNvPr id="101" name="Google Shape;101;p15"/>
          <p:cNvSpPr txBox="1"/>
          <p:nvPr/>
        </p:nvSpPr>
        <p:spPr>
          <a:xfrm>
            <a:off x="747150" y="487600"/>
            <a:ext cx="1926900" cy="7077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r>
              <a:rPr lang="ru" sz="1500" b="1">
                <a:latin typeface="Oswald"/>
                <a:ea typeface="Oswald"/>
                <a:cs typeface="Oswald"/>
                <a:sym typeface="Oswald"/>
              </a:rPr>
              <a:t>КОД МЕРЫ 0428</a:t>
            </a:r>
            <a:endParaRPr sz="1500" b="1">
              <a:latin typeface="Oswald"/>
              <a:ea typeface="Oswald"/>
              <a:cs typeface="Oswald"/>
              <a:sym typeface="Oswald"/>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rgbClr val="DADFE4"/>
            </a:gs>
            <a:gs pos="100000">
              <a:srgbClr val="F3F3F3"/>
            </a:gs>
          </a:gsLst>
          <a:lin ang="5400012" scaled="0"/>
        </a:gradFill>
        <a:effectLst/>
      </p:bgPr>
    </p:bg>
    <p:spTree>
      <p:nvGrpSpPr>
        <p:cNvPr id="1" name="Shape 105"/>
        <p:cNvGrpSpPr/>
        <p:nvPr/>
      </p:nvGrpSpPr>
      <p:grpSpPr>
        <a:xfrm>
          <a:off x="0" y="0"/>
          <a:ext cx="0" cy="0"/>
          <a:chOff x="0" y="0"/>
          <a:chExt cx="0" cy="0"/>
        </a:xfrm>
      </p:grpSpPr>
      <p:sp>
        <p:nvSpPr>
          <p:cNvPr id="106" name="Google Shape;106;p16"/>
          <p:cNvSpPr txBox="1">
            <a:spLocks noGrp="1"/>
          </p:cNvSpPr>
          <p:nvPr>
            <p:ph type="ctrTitle"/>
          </p:nvPr>
        </p:nvSpPr>
        <p:spPr>
          <a:xfrm>
            <a:off x="2674050" y="487875"/>
            <a:ext cx="5760000" cy="707700"/>
          </a:xfrm>
          <a:prstGeom prst="rect">
            <a:avLst/>
          </a:prstGeom>
          <a:noFill/>
          <a:ln>
            <a:noFill/>
          </a:ln>
        </p:spPr>
        <p:txBody>
          <a:bodyPr spcFirstLastPara="1" wrap="square" lIns="68575" tIns="34275" rIns="68575" bIns="34275" anchor="ctr" anchorCtr="0">
            <a:noAutofit/>
          </a:bodyPr>
          <a:lstStyle/>
          <a:p>
            <a:pPr marL="0" lvl="0" indent="0" algn="l" rtl="0">
              <a:lnSpc>
                <a:spcPct val="90000"/>
              </a:lnSpc>
              <a:spcBef>
                <a:spcPts val="0"/>
              </a:spcBef>
              <a:spcAft>
                <a:spcPts val="0"/>
              </a:spcAft>
              <a:buClr>
                <a:schemeClr val="dk1"/>
              </a:buClr>
              <a:buSzPts val="1100"/>
              <a:buFont typeface="Twentieth Century"/>
              <a:buNone/>
            </a:pPr>
            <a:r>
              <a:rPr lang="ru" sz="1300">
                <a:solidFill>
                  <a:srgbClr val="000000"/>
                </a:solidFill>
                <a:latin typeface="Oswald"/>
                <a:ea typeface="Oswald"/>
                <a:cs typeface="Oswald"/>
                <a:sym typeface="Oswald"/>
              </a:rPr>
              <a:t>ВЫПЛАТА МАТЕРИАЛЬНОЙ ПОМОЩИ СТУДЕНТАМ И СЛУШАТЕЛЯМ, ОСВАИВАЮЩИМ ПРОГРАММЫ ПРОФЕССИОНАЛЬНОГО ОБУЧЕНИЯ</a:t>
            </a:r>
            <a:endParaRPr sz="2600">
              <a:solidFill>
                <a:srgbClr val="000000"/>
              </a:solidFill>
              <a:latin typeface="Oswald"/>
              <a:ea typeface="Oswald"/>
              <a:cs typeface="Oswald"/>
              <a:sym typeface="Oswald"/>
            </a:endParaRPr>
          </a:p>
        </p:txBody>
      </p:sp>
      <p:sp>
        <p:nvSpPr>
          <p:cNvPr id="107" name="Google Shape;107;p16"/>
          <p:cNvSpPr txBox="1"/>
          <p:nvPr/>
        </p:nvSpPr>
        <p:spPr>
          <a:xfrm>
            <a:off x="747150" y="487600"/>
            <a:ext cx="1926900" cy="7077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r>
              <a:rPr lang="ru" sz="1500" b="1">
                <a:latin typeface="Oswald"/>
                <a:ea typeface="Oswald"/>
                <a:cs typeface="Oswald"/>
                <a:sym typeface="Oswald"/>
              </a:rPr>
              <a:t>КОД МЕРЫ 0428</a:t>
            </a:r>
            <a:endParaRPr sz="1500" b="1">
              <a:latin typeface="Oswald"/>
              <a:ea typeface="Oswald"/>
              <a:cs typeface="Oswald"/>
              <a:sym typeface="Oswald"/>
            </a:endParaRPr>
          </a:p>
        </p:txBody>
      </p:sp>
      <p:graphicFrame>
        <p:nvGraphicFramePr>
          <p:cNvPr id="108" name="Google Shape;108;p16"/>
          <p:cNvGraphicFramePr/>
          <p:nvPr>
            <p:extLst>
              <p:ext uri="{D42A27DB-BD31-4B8C-83A1-F6EECF244321}">
                <p14:modId xmlns:p14="http://schemas.microsoft.com/office/powerpoint/2010/main" val="3515136716"/>
              </p:ext>
            </p:extLst>
          </p:nvPr>
        </p:nvGraphicFramePr>
        <p:xfrm>
          <a:off x="324888" y="1271770"/>
          <a:ext cx="8494225" cy="3733650"/>
        </p:xfrm>
        <a:graphic>
          <a:graphicData uri="http://schemas.openxmlformats.org/drawingml/2006/table">
            <a:tbl>
              <a:tblPr>
                <a:noFill/>
                <a:tableStyleId>{BF4A3D39-4975-46BA-BE83-8B02B6239DEE}</a:tableStyleId>
              </a:tblPr>
              <a:tblGrid>
                <a:gridCol w="4590675">
                  <a:extLst>
                    <a:ext uri="{9D8B030D-6E8A-4147-A177-3AD203B41FA5}">
                      <a16:colId xmlns:a16="http://schemas.microsoft.com/office/drawing/2014/main" xmlns="" val="20000"/>
                    </a:ext>
                  </a:extLst>
                </a:gridCol>
                <a:gridCol w="3903550">
                  <a:extLst>
                    <a:ext uri="{9D8B030D-6E8A-4147-A177-3AD203B41FA5}">
                      <a16:colId xmlns:a16="http://schemas.microsoft.com/office/drawing/2014/main" xmlns="" val="20001"/>
                    </a:ext>
                  </a:extLst>
                </a:gridCol>
              </a:tblGrid>
              <a:tr h="0">
                <a:tc>
                  <a:txBody>
                    <a:bodyPr/>
                    <a:lstStyle/>
                    <a:p>
                      <a:pPr marL="0" lvl="0" indent="0" algn="l" rtl="0">
                        <a:spcBef>
                          <a:spcPts val="0"/>
                        </a:spcBef>
                        <a:spcAft>
                          <a:spcPts val="0"/>
                        </a:spcAft>
                        <a:buNone/>
                      </a:pPr>
                      <a:r>
                        <a:rPr lang="ru-RU" sz="1200" b="1" dirty="0">
                          <a:latin typeface="Oswald"/>
                          <a:ea typeface="Oswald"/>
                          <a:cs typeface="Oswald"/>
                          <a:sym typeface="Oswald"/>
                        </a:rPr>
                        <a:t>Категория получателей (в соответствии с НПА Свердловской области)</a:t>
                      </a:r>
                      <a:endParaRPr sz="1200" b="1" dirty="0">
                        <a:latin typeface="Oswald"/>
                        <a:ea typeface="Oswald"/>
                        <a:cs typeface="Oswald"/>
                        <a:sym typeface="Oswald"/>
                      </a:endParaRPr>
                    </a:p>
                  </a:txBody>
                  <a:tcPr marL="91425" marR="91425" marT="91425" marB="91425"/>
                </a:tc>
                <a:tc>
                  <a:txBody>
                    <a:bodyPr/>
                    <a:lstStyle/>
                    <a:p>
                      <a:pPr marL="0" lvl="0" indent="0" algn="l" rtl="0">
                        <a:spcBef>
                          <a:spcPts val="0"/>
                        </a:spcBef>
                        <a:spcAft>
                          <a:spcPts val="0"/>
                        </a:spcAft>
                        <a:buNone/>
                      </a:pPr>
                      <a:r>
                        <a:rPr lang="ru" sz="1200" b="1">
                          <a:latin typeface="Oswald"/>
                          <a:ea typeface="Oswald"/>
                          <a:cs typeface="Oswald"/>
                          <a:sym typeface="Oswald"/>
                        </a:rPr>
                        <a:t>Порядок получения</a:t>
                      </a:r>
                      <a:endParaRPr sz="1200" b="1">
                        <a:latin typeface="Oswald"/>
                        <a:ea typeface="Oswald"/>
                        <a:cs typeface="Oswald"/>
                        <a:sym typeface="Oswald"/>
                      </a:endParaRPr>
                    </a:p>
                  </a:txBody>
                  <a:tcPr marL="91425" marR="91425" marT="91425" marB="91425"/>
                </a:tc>
                <a:extLst>
                  <a:ext uri="{0D108BD9-81ED-4DB2-BD59-A6C34878D82A}">
                    <a16:rowId xmlns:a16="http://schemas.microsoft.com/office/drawing/2014/main" xmlns="" val="10000"/>
                  </a:ext>
                </a:extLst>
              </a:tr>
              <a:tr h="303450">
                <a:tc>
                  <a:txBody>
                    <a:bodyPr/>
                    <a:lstStyle/>
                    <a:p>
                      <a:pPr marL="179999" lvl="0" indent="-159424" algn="l" rtl="0">
                        <a:spcBef>
                          <a:spcPts val="0"/>
                        </a:spcBef>
                        <a:spcAft>
                          <a:spcPts val="0"/>
                        </a:spcAft>
                        <a:buSzPts val="1150"/>
                        <a:buFont typeface="Oswald"/>
                        <a:buChar char="●"/>
                      </a:pPr>
                      <a:r>
                        <a:rPr lang="ru" sz="1150">
                          <a:latin typeface="Oswald"/>
                          <a:ea typeface="Oswald"/>
                          <a:cs typeface="Oswald"/>
                          <a:sym typeface="Oswald"/>
                        </a:rPr>
                        <a:t>Инвалид</a:t>
                      </a:r>
                      <a:endParaRPr sz="1150">
                        <a:latin typeface="Oswald"/>
                        <a:ea typeface="Oswald"/>
                        <a:cs typeface="Oswald"/>
                        <a:sym typeface="Oswald"/>
                      </a:endParaRPr>
                    </a:p>
                  </a:txBody>
                  <a:tcPr marL="91425" marR="91425" marT="91425" marB="91425"/>
                </a:tc>
                <a:tc>
                  <a:txBody>
                    <a:bodyPr/>
                    <a:lstStyle/>
                    <a:p>
                      <a:pPr marL="179999" lvl="0" indent="-168275" algn="l" rtl="0">
                        <a:spcBef>
                          <a:spcPts val="0"/>
                        </a:spcBef>
                        <a:spcAft>
                          <a:spcPts val="0"/>
                        </a:spcAft>
                        <a:buSzPts val="1150"/>
                        <a:buFont typeface="Oswald"/>
                        <a:buChar char="●"/>
                      </a:pPr>
                      <a:r>
                        <a:rPr lang="ru" sz="1150">
                          <a:latin typeface="Oswald"/>
                          <a:ea typeface="Oswald"/>
                          <a:cs typeface="Oswald"/>
                          <a:sym typeface="Oswald"/>
                        </a:rPr>
                        <a:t>Подача заявления руководителю образовательной организации</a:t>
                      </a:r>
                      <a:endParaRPr sz="1150">
                        <a:solidFill>
                          <a:srgbClr val="FF0000"/>
                        </a:solidFill>
                        <a:latin typeface="Oswald"/>
                        <a:ea typeface="Oswald"/>
                        <a:cs typeface="Oswald"/>
                        <a:sym typeface="Oswald"/>
                      </a:endParaRPr>
                    </a:p>
                    <a:p>
                      <a:pPr marL="179999" lvl="0" indent="-168275" algn="l" rtl="0">
                        <a:spcBef>
                          <a:spcPts val="0"/>
                        </a:spcBef>
                        <a:spcAft>
                          <a:spcPts val="0"/>
                        </a:spcAft>
                        <a:buSzPts val="1150"/>
                        <a:buFont typeface="Oswald"/>
                        <a:buChar char="●"/>
                      </a:pPr>
                      <a:r>
                        <a:rPr lang="ru" sz="1150">
                          <a:latin typeface="Oswald"/>
                          <a:ea typeface="Oswald"/>
                          <a:cs typeface="Oswald"/>
                          <a:sym typeface="Oswald"/>
                        </a:rPr>
                        <a:t>Справка федерального государственного учреждения медико-социальной экспертизы об установлении инвалидности</a:t>
                      </a:r>
                      <a:endParaRPr sz="1150">
                        <a:latin typeface="Oswald"/>
                        <a:ea typeface="Oswald"/>
                        <a:cs typeface="Oswald"/>
                        <a:sym typeface="Oswald"/>
                      </a:endParaRPr>
                    </a:p>
                  </a:txBody>
                  <a:tcPr marL="91425" marR="91425" marT="91425" marB="91425"/>
                </a:tc>
                <a:extLst>
                  <a:ext uri="{0D108BD9-81ED-4DB2-BD59-A6C34878D82A}">
                    <a16:rowId xmlns:a16="http://schemas.microsoft.com/office/drawing/2014/main" xmlns="" val="10001"/>
                  </a:ext>
                </a:extLst>
              </a:tr>
              <a:tr h="453550">
                <a:tc>
                  <a:txBody>
                    <a:bodyPr/>
                    <a:lstStyle/>
                    <a:p>
                      <a:pPr marL="179999" lvl="0" indent="-159424" algn="l" rtl="0">
                        <a:spcBef>
                          <a:spcPts val="0"/>
                        </a:spcBef>
                        <a:spcAft>
                          <a:spcPts val="0"/>
                        </a:spcAft>
                        <a:buSzPts val="1150"/>
                        <a:buFont typeface="Oswald"/>
                        <a:buChar char="●"/>
                      </a:pPr>
                      <a:r>
                        <a:rPr lang="ru" sz="1150" dirty="0">
                          <a:solidFill>
                            <a:schemeClr val="tx1"/>
                          </a:solidFill>
                          <a:latin typeface="Oswald"/>
                          <a:ea typeface="Oswald"/>
                          <a:cs typeface="Oswald"/>
                          <a:sym typeface="Oswald"/>
                        </a:rPr>
                        <a:t>Лица в возрасте от 18 до 23 лет, у которых в период их обучения по основным профессиональным образовательным программам и (или) по программам профессиональной подготовки по профессиям рабочих, должностям</a:t>
                      </a:r>
                      <a:r>
                        <a:rPr lang="ru" sz="1150" baseline="0" dirty="0">
                          <a:solidFill>
                            <a:schemeClr val="tx1"/>
                          </a:solidFill>
                          <a:latin typeface="Oswald"/>
                          <a:ea typeface="Oswald"/>
                          <a:cs typeface="Oswald"/>
                          <a:sym typeface="Oswald"/>
                        </a:rPr>
                        <a:t> служащих умерли оба родителя или единственный родитель</a:t>
                      </a:r>
                      <a:endParaRPr sz="1150" dirty="0">
                        <a:solidFill>
                          <a:schemeClr val="tx1"/>
                        </a:solidFill>
                        <a:latin typeface="Oswald"/>
                        <a:ea typeface="Oswald"/>
                        <a:cs typeface="Oswald"/>
                        <a:sym typeface="Oswald"/>
                      </a:endParaRPr>
                    </a:p>
                  </a:txBody>
                  <a:tcPr marL="91425" marR="91425" marT="91425" marB="91425"/>
                </a:tc>
                <a:tc>
                  <a:txBody>
                    <a:bodyPr/>
                    <a:lstStyle/>
                    <a:p>
                      <a:pPr marL="179999" lvl="0" indent="-168275" algn="l" rtl="0">
                        <a:spcBef>
                          <a:spcPts val="0"/>
                        </a:spcBef>
                        <a:spcAft>
                          <a:spcPts val="0"/>
                        </a:spcAft>
                        <a:buSzPts val="1150"/>
                        <a:buFont typeface="Oswald"/>
                        <a:buChar char="●"/>
                      </a:pPr>
                      <a:r>
                        <a:rPr lang="ru" sz="1150" dirty="0">
                          <a:latin typeface="Oswald"/>
                          <a:ea typeface="Oswald"/>
                          <a:cs typeface="Oswald"/>
                          <a:sym typeface="Oswald"/>
                        </a:rPr>
                        <a:t>Подача заявления руководителю образовательной организации</a:t>
                      </a:r>
                      <a:endParaRPr sz="1150" dirty="0">
                        <a:solidFill>
                          <a:srgbClr val="FF0000"/>
                        </a:solidFill>
                        <a:latin typeface="Oswald"/>
                        <a:ea typeface="Oswald"/>
                        <a:cs typeface="Oswald"/>
                        <a:sym typeface="Oswald"/>
                      </a:endParaRPr>
                    </a:p>
                    <a:p>
                      <a:pPr marL="179999" lvl="0" indent="-168275" algn="l" rtl="0">
                        <a:spcBef>
                          <a:spcPts val="0"/>
                        </a:spcBef>
                        <a:spcAft>
                          <a:spcPts val="0"/>
                        </a:spcAft>
                        <a:buSzPts val="1150"/>
                        <a:buFont typeface="Oswald"/>
                        <a:buChar char="●"/>
                      </a:pPr>
                      <a:r>
                        <a:rPr lang="ru" sz="1150" dirty="0">
                          <a:latin typeface="Oswald"/>
                          <a:ea typeface="Oswald"/>
                          <a:cs typeface="Oswald"/>
                          <a:sym typeface="Oswald"/>
                        </a:rPr>
                        <a:t>Свидетельство о смерти родителя</a:t>
                      </a:r>
                      <a:endParaRPr sz="1150" dirty="0">
                        <a:latin typeface="Oswald"/>
                        <a:ea typeface="Oswald"/>
                        <a:cs typeface="Oswald"/>
                        <a:sym typeface="Oswald"/>
                      </a:endParaRPr>
                    </a:p>
                  </a:txBody>
                  <a:tcPr marL="91425" marR="91425" marT="91425" marB="91425"/>
                </a:tc>
                <a:extLst>
                  <a:ext uri="{0D108BD9-81ED-4DB2-BD59-A6C34878D82A}">
                    <a16:rowId xmlns:a16="http://schemas.microsoft.com/office/drawing/2014/main" xmlns="" val="10002"/>
                  </a:ext>
                </a:extLst>
              </a:tr>
              <a:tr h="303450">
                <a:tc>
                  <a:txBody>
                    <a:bodyPr/>
                    <a:lstStyle/>
                    <a:p>
                      <a:pPr marL="179999" lvl="0" indent="-159424" algn="l" rtl="0">
                        <a:spcBef>
                          <a:spcPts val="0"/>
                        </a:spcBef>
                        <a:spcAft>
                          <a:spcPts val="0"/>
                        </a:spcAft>
                        <a:buSzPts val="1150"/>
                        <a:buFont typeface="Oswald"/>
                        <a:buChar char="●"/>
                      </a:pPr>
                      <a:r>
                        <a:rPr lang="ru" sz="1150">
                          <a:latin typeface="Oswald"/>
                          <a:ea typeface="Oswald"/>
                          <a:cs typeface="Oswald"/>
                          <a:sym typeface="Oswald"/>
                        </a:rPr>
                        <a:t>Обучающиеся с ограниченными возможностями здоровья</a:t>
                      </a:r>
                      <a:endParaRPr sz="1150">
                        <a:latin typeface="Oswald"/>
                        <a:ea typeface="Oswald"/>
                        <a:cs typeface="Oswald"/>
                        <a:sym typeface="Oswald"/>
                      </a:endParaRPr>
                    </a:p>
                  </a:txBody>
                  <a:tcPr marL="91425" marR="91425" marT="91425" marB="91425"/>
                </a:tc>
                <a:tc>
                  <a:txBody>
                    <a:bodyPr/>
                    <a:lstStyle/>
                    <a:p>
                      <a:pPr marL="179999" lvl="0" indent="-163024" algn="l" rtl="0">
                        <a:spcBef>
                          <a:spcPts val="0"/>
                        </a:spcBef>
                        <a:spcAft>
                          <a:spcPts val="0"/>
                        </a:spcAft>
                        <a:buSzPts val="1150"/>
                        <a:buFont typeface="Oswald"/>
                        <a:buChar char="●"/>
                      </a:pPr>
                      <a:r>
                        <a:rPr lang="ru" sz="1150">
                          <a:latin typeface="Oswald"/>
                          <a:ea typeface="Oswald"/>
                          <a:cs typeface="Oswald"/>
                          <a:sym typeface="Oswald"/>
                        </a:rPr>
                        <a:t>Подача заявления руководителю образовательной организации</a:t>
                      </a:r>
                      <a:endParaRPr sz="1150">
                        <a:solidFill>
                          <a:srgbClr val="FF0000"/>
                        </a:solidFill>
                        <a:latin typeface="Oswald"/>
                        <a:ea typeface="Oswald"/>
                        <a:cs typeface="Oswald"/>
                        <a:sym typeface="Oswald"/>
                      </a:endParaRPr>
                    </a:p>
                    <a:p>
                      <a:pPr marL="179999" lvl="0" indent="-163024" algn="l" rtl="0">
                        <a:spcBef>
                          <a:spcPts val="0"/>
                        </a:spcBef>
                        <a:spcAft>
                          <a:spcPts val="0"/>
                        </a:spcAft>
                        <a:buSzPts val="1150"/>
                        <a:buFont typeface="Oswald"/>
                        <a:buChar char="●"/>
                      </a:pPr>
                      <a:r>
                        <a:rPr lang="ru" sz="1150">
                          <a:latin typeface="Oswald"/>
                          <a:ea typeface="Oswald"/>
                          <a:cs typeface="Oswald"/>
                          <a:sym typeface="Oswald"/>
                        </a:rPr>
                        <a:t>Заключение психолого-медико-педагогической комиссии об ограниченных возможностях здоровья</a:t>
                      </a:r>
                      <a:endParaRPr sz="1150">
                        <a:latin typeface="Oswald"/>
                        <a:ea typeface="Oswald"/>
                        <a:cs typeface="Oswald"/>
                        <a:sym typeface="Oswald"/>
                      </a:endParaRPr>
                    </a:p>
                  </a:txBody>
                  <a:tcPr marL="91425" marR="91425" marT="91425" marB="91425"/>
                </a:tc>
                <a:extLst>
                  <a:ext uri="{0D108BD9-81ED-4DB2-BD59-A6C34878D82A}">
                    <a16:rowId xmlns:a16="http://schemas.microsoft.com/office/drawing/2014/main" xmlns="" val="10003"/>
                  </a:ext>
                </a:extLst>
              </a:tr>
              <a:tr h="378500">
                <a:tc>
                  <a:txBody>
                    <a:bodyPr/>
                    <a:lstStyle/>
                    <a:p>
                      <a:pPr marL="179999" lvl="0" indent="-159424" algn="l" rtl="0">
                        <a:spcBef>
                          <a:spcPts val="0"/>
                        </a:spcBef>
                        <a:spcAft>
                          <a:spcPts val="0"/>
                        </a:spcAft>
                        <a:buSzPts val="1150"/>
                        <a:buFont typeface="Oswald"/>
                        <a:buChar char="●"/>
                      </a:pPr>
                      <a:r>
                        <a:rPr lang="ru" sz="1150">
                          <a:latin typeface="Oswald"/>
                          <a:ea typeface="Oswald"/>
                          <a:cs typeface="Oswald"/>
                          <a:sym typeface="Oswald"/>
                        </a:rPr>
                        <a:t>Граждане, имеющие низкий уровень дохода, малоимущие семьи</a:t>
                      </a:r>
                      <a:endParaRPr sz="1150">
                        <a:latin typeface="Oswald"/>
                        <a:ea typeface="Oswald"/>
                        <a:cs typeface="Oswald"/>
                        <a:sym typeface="Oswald"/>
                      </a:endParaRPr>
                    </a:p>
                  </a:txBody>
                  <a:tcPr marL="91425" marR="91425" marT="91425" marB="91425"/>
                </a:tc>
                <a:tc>
                  <a:txBody>
                    <a:bodyPr/>
                    <a:lstStyle/>
                    <a:p>
                      <a:pPr marL="179999" lvl="0" indent="-163024" algn="l" rtl="0">
                        <a:spcBef>
                          <a:spcPts val="0"/>
                        </a:spcBef>
                        <a:spcAft>
                          <a:spcPts val="0"/>
                        </a:spcAft>
                        <a:buSzPts val="1150"/>
                        <a:buFont typeface="Oswald"/>
                        <a:buChar char="●"/>
                      </a:pPr>
                      <a:r>
                        <a:rPr lang="ru" sz="1150" dirty="0">
                          <a:latin typeface="Oswald"/>
                          <a:ea typeface="Oswald"/>
                          <a:cs typeface="Oswald"/>
                          <a:sym typeface="Oswald"/>
                        </a:rPr>
                        <a:t>Подача заявления руководителю образовательной организации</a:t>
                      </a:r>
                      <a:endParaRPr sz="1150" dirty="0">
                        <a:latin typeface="Oswald"/>
                        <a:ea typeface="Oswald"/>
                        <a:cs typeface="Oswald"/>
                        <a:sym typeface="Oswald"/>
                      </a:endParaRPr>
                    </a:p>
                    <a:p>
                      <a:pPr marL="179999" lvl="0" indent="-163024" algn="l" rtl="0">
                        <a:spcBef>
                          <a:spcPts val="0"/>
                        </a:spcBef>
                        <a:spcAft>
                          <a:spcPts val="0"/>
                        </a:spcAft>
                        <a:buSzPts val="1150"/>
                        <a:buFont typeface="Oswald"/>
                        <a:buChar char="●"/>
                      </a:pPr>
                      <a:r>
                        <a:rPr lang="ru" sz="1150" dirty="0">
                          <a:latin typeface="Oswald"/>
                          <a:ea typeface="Oswald"/>
                          <a:cs typeface="Oswald"/>
                          <a:sym typeface="Oswald"/>
                        </a:rPr>
                        <a:t>Справка органа в сфере социальной политики, подтверждающая получение государственной социальной помощи</a:t>
                      </a:r>
                      <a:endParaRPr sz="1150" dirty="0">
                        <a:latin typeface="Oswald"/>
                        <a:ea typeface="Oswald"/>
                        <a:cs typeface="Oswald"/>
                        <a:sym typeface="Oswald"/>
                      </a:endParaRPr>
                    </a:p>
                  </a:txBody>
                  <a:tcPr marL="91425" marR="91425" marT="91425" marB="91425"/>
                </a:tc>
                <a:extLst>
                  <a:ext uri="{0D108BD9-81ED-4DB2-BD59-A6C34878D82A}">
                    <a16:rowId xmlns:a16="http://schemas.microsoft.com/office/drawing/2014/main" xmlns="" val="10004"/>
                  </a:ext>
                </a:extLst>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rgbClr val="DADFE4"/>
            </a:gs>
            <a:gs pos="100000">
              <a:srgbClr val="F3F3F3"/>
            </a:gs>
          </a:gsLst>
          <a:lin ang="5400012" scaled="0"/>
        </a:gradFill>
        <a:effectLst/>
      </p:bgPr>
    </p:bg>
    <p:spTree>
      <p:nvGrpSpPr>
        <p:cNvPr id="1" name="Shape 112"/>
        <p:cNvGrpSpPr/>
        <p:nvPr/>
      </p:nvGrpSpPr>
      <p:grpSpPr>
        <a:xfrm>
          <a:off x="0" y="0"/>
          <a:ext cx="0" cy="0"/>
          <a:chOff x="0" y="0"/>
          <a:chExt cx="0" cy="0"/>
        </a:xfrm>
      </p:grpSpPr>
      <p:sp>
        <p:nvSpPr>
          <p:cNvPr id="113" name="Google Shape;113;p17"/>
          <p:cNvSpPr txBox="1">
            <a:spLocks noGrp="1"/>
          </p:cNvSpPr>
          <p:nvPr>
            <p:ph type="ctrTitle"/>
          </p:nvPr>
        </p:nvSpPr>
        <p:spPr>
          <a:xfrm>
            <a:off x="2674050" y="487875"/>
            <a:ext cx="5760000" cy="707700"/>
          </a:xfrm>
          <a:prstGeom prst="rect">
            <a:avLst/>
          </a:prstGeom>
          <a:noFill/>
          <a:ln>
            <a:noFill/>
          </a:ln>
        </p:spPr>
        <p:txBody>
          <a:bodyPr spcFirstLastPara="1" wrap="square" lIns="68575" tIns="34275" rIns="68575" bIns="34275" anchor="ctr" anchorCtr="0">
            <a:noAutofit/>
          </a:bodyPr>
          <a:lstStyle/>
          <a:p>
            <a:pPr marL="0" lvl="0" indent="0" algn="l" rtl="0">
              <a:lnSpc>
                <a:spcPct val="90000"/>
              </a:lnSpc>
              <a:spcBef>
                <a:spcPts val="0"/>
              </a:spcBef>
              <a:spcAft>
                <a:spcPts val="0"/>
              </a:spcAft>
              <a:buClr>
                <a:schemeClr val="dk1"/>
              </a:buClr>
              <a:buSzPts val="1100"/>
              <a:buFont typeface="Twentieth Century"/>
              <a:buNone/>
            </a:pPr>
            <a:r>
              <a:rPr lang="ru" sz="1300" dirty="0">
                <a:solidFill>
                  <a:srgbClr val="000000"/>
                </a:solidFill>
                <a:latin typeface="Oswald"/>
                <a:ea typeface="Oswald"/>
                <a:cs typeface="Oswald"/>
                <a:sym typeface="Oswald"/>
              </a:rPr>
              <a:t>ВЫПЛАТА ПОСОБИЯ НА ПРИОБРЕТЕНИЕ УЧЕБНОЙ ЛИТЕРАТУРЫ И ПИСЬМЕННЫХ ПРИНАДЛЕЖНОСТЕЙ</a:t>
            </a:r>
            <a:endParaRPr sz="2600" dirty="0">
              <a:solidFill>
                <a:srgbClr val="000000"/>
              </a:solidFill>
              <a:latin typeface="Oswald"/>
              <a:ea typeface="Oswald"/>
              <a:cs typeface="Oswald"/>
              <a:sym typeface="Oswald"/>
            </a:endParaRPr>
          </a:p>
        </p:txBody>
      </p:sp>
      <p:sp>
        <p:nvSpPr>
          <p:cNvPr id="114" name="Google Shape;114;p17"/>
          <p:cNvSpPr/>
          <p:nvPr/>
        </p:nvSpPr>
        <p:spPr>
          <a:xfrm>
            <a:off x="534800" y="1234750"/>
            <a:ext cx="8053500" cy="3688500"/>
          </a:xfrm>
          <a:prstGeom prst="rect">
            <a:avLst/>
          </a:prstGeom>
          <a:noFill/>
          <a:ln>
            <a:noFill/>
          </a:ln>
        </p:spPr>
        <p:txBody>
          <a:bodyPr spcFirstLastPara="1" wrap="square" lIns="68575" tIns="34275" rIns="68575" bIns="34275" anchor="t" anchorCtr="0">
            <a:noAutofit/>
          </a:bodyPr>
          <a:lstStyle/>
          <a:p>
            <a:pPr marL="0" marR="0" lvl="0" indent="0" algn="ctr" rtl="0">
              <a:spcBef>
                <a:spcPts val="0"/>
              </a:spcBef>
              <a:spcAft>
                <a:spcPts val="0"/>
              </a:spcAft>
              <a:buNone/>
            </a:pPr>
            <a:r>
              <a:rPr lang="ru" b="1" dirty="0">
                <a:solidFill>
                  <a:schemeClr val="tx1"/>
                </a:solidFill>
                <a:latin typeface="Oswald"/>
                <a:ea typeface="Oswald"/>
                <a:cs typeface="Oswald"/>
                <a:sym typeface="Oswald"/>
              </a:rPr>
              <a:t>Нормативные основания</a:t>
            </a:r>
            <a:endParaRPr b="1" dirty="0">
              <a:solidFill>
                <a:schemeClr val="tx1"/>
              </a:solidFill>
              <a:latin typeface="Oswald"/>
              <a:ea typeface="Oswald"/>
              <a:cs typeface="Oswald"/>
              <a:sym typeface="Oswald"/>
            </a:endParaRPr>
          </a:p>
          <a:p>
            <a:pPr marL="0" marR="0" lvl="0" indent="0" algn="ctr" rtl="0">
              <a:spcBef>
                <a:spcPts val="0"/>
              </a:spcBef>
              <a:spcAft>
                <a:spcPts val="0"/>
              </a:spcAft>
              <a:buNone/>
            </a:pPr>
            <a:endParaRPr b="1" dirty="0">
              <a:solidFill>
                <a:schemeClr val="tx1"/>
              </a:solidFill>
              <a:latin typeface="Oswald"/>
              <a:ea typeface="Oswald"/>
              <a:cs typeface="Oswald"/>
              <a:sym typeface="Oswald"/>
            </a:endParaRPr>
          </a:p>
          <a:p>
            <a:pPr marL="460800" marR="0" lvl="0" indent="-312950" algn="just" rtl="0">
              <a:spcBef>
                <a:spcPts val="0"/>
              </a:spcBef>
              <a:spcAft>
                <a:spcPts val="0"/>
              </a:spcAft>
              <a:buClr>
                <a:schemeClr val="dk2"/>
              </a:buClr>
              <a:buSzPts val="1300"/>
              <a:buFont typeface="Oswald"/>
              <a:buChar char="●"/>
            </a:pPr>
            <a:r>
              <a:rPr lang="ru" sz="1300" dirty="0">
                <a:solidFill>
                  <a:schemeClr val="tx1"/>
                </a:solidFill>
                <a:latin typeface="Oswald"/>
                <a:ea typeface="Oswald"/>
                <a:cs typeface="Oswald"/>
                <a:sym typeface="Oswald"/>
              </a:rPr>
              <a:t>Постановление Правительства Свердловской области от 18.05.2017 № 346-ПП «Об утверждении Положения о размере и порядке выплаты пособия на приобретение учебной литературы и письменных принадлежностей детям-сиротам и детям, оставшимся без попечения родителей, лицам из числа детей-сирот и детей, оставшихся без попечения родителей, лицам, потерявшим в период обучения обоих родителей или единственного родителя, обучающимся по очной форме обучения по основным профессиональным образовательным программам за счет средств областного бюджета или местных бюджетов муниципальных образований, расположенных на территории Свердловской области»</a:t>
            </a:r>
            <a:endParaRPr sz="1300" dirty="0">
              <a:solidFill>
                <a:schemeClr val="tx1"/>
              </a:solidFill>
              <a:latin typeface="Oswald"/>
              <a:ea typeface="Oswald"/>
              <a:cs typeface="Oswald"/>
              <a:sym typeface="Oswald"/>
            </a:endParaRPr>
          </a:p>
          <a:p>
            <a:pPr marL="457200" marR="0" lvl="0" indent="0" algn="just" rtl="0">
              <a:spcBef>
                <a:spcPts val="0"/>
              </a:spcBef>
              <a:spcAft>
                <a:spcPts val="0"/>
              </a:spcAft>
              <a:buNone/>
            </a:pPr>
            <a:endParaRPr sz="1300" dirty="0">
              <a:solidFill>
                <a:schemeClr val="tx1"/>
              </a:solidFill>
              <a:latin typeface="Oswald"/>
              <a:ea typeface="Oswald"/>
              <a:cs typeface="Oswald"/>
              <a:sym typeface="Oswald"/>
            </a:endParaRPr>
          </a:p>
          <a:p>
            <a:pPr marL="0" lvl="0" indent="0" algn="ctr" rtl="0">
              <a:spcBef>
                <a:spcPts val="0"/>
              </a:spcBef>
              <a:spcAft>
                <a:spcPts val="0"/>
              </a:spcAft>
              <a:buNone/>
            </a:pPr>
            <a:r>
              <a:rPr lang="ru" b="1" dirty="0">
                <a:solidFill>
                  <a:schemeClr val="tx1"/>
                </a:solidFill>
                <a:latin typeface="Oswald"/>
                <a:ea typeface="Oswald"/>
                <a:cs typeface="Oswald"/>
                <a:sym typeface="Oswald"/>
              </a:rPr>
              <a:t>Форма предоставления - денежная</a:t>
            </a:r>
            <a:endParaRPr b="1" dirty="0">
              <a:solidFill>
                <a:schemeClr val="tx1"/>
              </a:solidFill>
              <a:latin typeface="Oswald"/>
              <a:ea typeface="Oswald"/>
              <a:cs typeface="Oswald"/>
              <a:sym typeface="Oswald"/>
            </a:endParaRPr>
          </a:p>
          <a:p>
            <a:pPr marL="0" lvl="0" indent="0" algn="ctr" rtl="0">
              <a:spcBef>
                <a:spcPts val="0"/>
              </a:spcBef>
              <a:spcAft>
                <a:spcPts val="0"/>
              </a:spcAft>
              <a:buNone/>
            </a:pPr>
            <a:endParaRPr b="1" dirty="0">
              <a:solidFill>
                <a:schemeClr val="tx1"/>
              </a:solidFill>
              <a:latin typeface="Oswald"/>
              <a:ea typeface="Oswald"/>
              <a:cs typeface="Oswald"/>
              <a:sym typeface="Oswald"/>
            </a:endParaRPr>
          </a:p>
          <a:p>
            <a:pPr marL="460800" marR="0" lvl="0" indent="-312950" algn="l" rtl="0">
              <a:spcBef>
                <a:spcPts val="0"/>
              </a:spcBef>
              <a:spcAft>
                <a:spcPts val="0"/>
              </a:spcAft>
              <a:buClr>
                <a:schemeClr val="dk2"/>
              </a:buClr>
              <a:buSzPts val="1300"/>
              <a:buFont typeface="Oswald"/>
              <a:buChar char="●"/>
            </a:pPr>
            <a:r>
              <a:rPr lang="ru" sz="1300" dirty="0">
                <a:solidFill>
                  <a:schemeClr val="tx1"/>
                </a:solidFill>
                <a:highlight>
                  <a:schemeClr val="lt2"/>
                </a:highlight>
                <a:latin typeface="Oswald"/>
                <a:ea typeface="Oswald"/>
                <a:cs typeface="Oswald"/>
                <a:sym typeface="Oswald"/>
              </a:rPr>
              <a:t>Размер выплаты: трехмесячная государственная социальная стипендия без учета районного коэффициента</a:t>
            </a:r>
            <a:endParaRPr sz="1700" b="1" dirty="0">
              <a:solidFill>
                <a:schemeClr val="tx1"/>
              </a:solidFill>
              <a:highlight>
                <a:schemeClr val="lt2"/>
              </a:highlight>
              <a:latin typeface="Oswald"/>
              <a:ea typeface="Oswald"/>
              <a:cs typeface="Oswald"/>
              <a:sym typeface="Oswald"/>
            </a:endParaRPr>
          </a:p>
          <a:p>
            <a:pPr marL="0" marR="0" lvl="0" indent="0" algn="ctr" rtl="0">
              <a:spcBef>
                <a:spcPts val="0"/>
              </a:spcBef>
              <a:spcAft>
                <a:spcPts val="0"/>
              </a:spcAft>
              <a:buNone/>
            </a:pPr>
            <a:endParaRPr dirty="0">
              <a:solidFill>
                <a:schemeClr val="tx1"/>
              </a:solidFill>
              <a:highlight>
                <a:schemeClr val="lt2"/>
              </a:highlight>
              <a:latin typeface="Oswald"/>
              <a:ea typeface="Oswald"/>
              <a:cs typeface="Oswald"/>
              <a:sym typeface="Oswald"/>
            </a:endParaRPr>
          </a:p>
          <a:p>
            <a:pPr marL="0" lvl="0" indent="0" algn="ctr" rtl="0">
              <a:spcBef>
                <a:spcPts val="0"/>
              </a:spcBef>
              <a:spcAft>
                <a:spcPts val="0"/>
              </a:spcAft>
              <a:buNone/>
            </a:pPr>
            <a:r>
              <a:rPr lang="ru" b="1" dirty="0">
                <a:solidFill>
                  <a:schemeClr val="tx1"/>
                </a:solidFill>
                <a:highlight>
                  <a:schemeClr val="lt2"/>
                </a:highlight>
                <a:latin typeface="Oswald"/>
                <a:ea typeface="Oswald"/>
                <a:cs typeface="Oswald"/>
                <a:sym typeface="Oswald"/>
              </a:rPr>
              <a:t>Периодичность выплаты</a:t>
            </a:r>
            <a:endParaRPr b="1" dirty="0">
              <a:solidFill>
                <a:schemeClr val="tx1"/>
              </a:solidFill>
              <a:highlight>
                <a:schemeClr val="lt2"/>
              </a:highlight>
              <a:latin typeface="Oswald"/>
              <a:ea typeface="Oswald"/>
              <a:cs typeface="Oswald"/>
              <a:sym typeface="Oswald"/>
            </a:endParaRPr>
          </a:p>
          <a:p>
            <a:pPr marL="460800" lvl="0" indent="-312950" algn="l" rtl="0">
              <a:spcBef>
                <a:spcPts val="0"/>
              </a:spcBef>
              <a:spcAft>
                <a:spcPts val="0"/>
              </a:spcAft>
              <a:buClr>
                <a:schemeClr val="dk2"/>
              </a:buClr>
              <a:buSzPts val="1300"/>
              <a:buFont typeface="Oswald"/>
              <a:buChar char="●"/>
            </a:pPr>
            <a:r>
              <a:rPr lang="ru" sz="1300" dirty="0">
                <a:solidFill>
                  <a:schemeClr val="tx1"/>
                </a:solidFill>
                <a:latin typeface="Oswald"/>
                <a:ea typeface="Oswald"/>
                <a:cs typeface="Oswald"/>
                <a:sym typeface="Oswald"/>
              </a:rPr>
              <a:t>Ежегодно</a:t>
            </a:r>
            <a:endParaRPr sz="1300" dirty="0">
              <a:solidFill>
                <a:schemeClr val="tx1"/>
              </a:solidFill>
              <a:latin typeface="Oswald"/>
              <a:ea typeface="Oswald"/>
              <a:cs typeface="Oswald"/>
              <a:sym typeface="Oswald"/>
            </a:endParaRPr>
          </a:p>
          <a:p>
            <a:pPr marL="460800" lvl="0" indent="-312950" algn="l" rtl="0">
              <a:spcBef>
                <a:spcPts val="0"/>
              </a:spcBef>
              <a:spcAft>
                <a:spcPts val="0"/>
              </a:spcAft>
              <a:buClr>
                <a:schemeClr val="dk2"/>
              </a:buClr>
              <a:buSzPts val="1300"/>
              <a:buFont typeface="Oswald"/>
              <a:buChar char="●"/>
            </a:pPr>
            <a:r>
              <a:rPr lang="ru" sz="1300" dirty="0">
                <a:solidFill>
                  <a:schemeClr val="tx1"/>
                </a:solidFill>
                <a:latin typeface="Oswald"/>
                <a:ea typeface="Oswald"/>
                <a:cs typeface="Oswald"/>
                <a:sym typeface="Oswald"/>
              </a:rPr>
              <a:t>Не позднее 30 дней с начала учебного года </a:t>
            </a:r>
            <a:endParaRPr sz="1100" dirty="0">
              <a:solidFill>
                <a:schemeClr val="tx1"/>
              </a:solidFill>
              <a:latin typeface="Oswald"/>
              <a:ea typeface="Oswald"/>
              <a:cs typeface="Oswald"/>
              <a:sym typeface="Oswald"/>
            </a:endParaRPr>
          </a:p>
        </p:txBody>
      </p:sp>
      <p:sp>
        <p:nvSpPr>
          <p:cNvPr id="115" name="Google Shape;115;p17"/>
          <p:cNvSpPr txBox="1"/>
          <p:nvPr/>
        </p:nvSpPr>
        <p:spPr>
          <a:xfrm>
            <a:off x="747150" y="487600"/>
            <a:ext cx="1926900" cy="7077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r>
              <a:rPr lang="ru" sz="1500" b="1">
                <a:latin typeface="Oswald"/>
                <a:ea typeface="Oswald"/>
                <a:cs typeface="Oswald"/>
                <a:sym typeface="Oswald"/>
              </a:rPr>
              <a:t>КОД МЕРЫ 0471</a:t>
            </a:r>
            <a:endParaRPr sz="1500" b="1">
              <a:latin typeface="Oswald"/>
              <a:ea typeface="Oswald"/>
              <a:cs typeface="Oswald"/>
              <a:sym typeface="Oswald"/>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rgbClr val="DADFE4"/>
            </a:gs>
            <a:gs pos="100000">
              <a:srgbClr val="F3F3F3"/>
            </a:gs>
          </a:gsLst>
          <a:lin ang="5400012" scaled="0"/>
        </a:gradFill>
        <a:effectLst/>
      </p:bgPr>
    </p:bg>
    <p:spTree>
      <p:nvGrpSpPr>
        <p:cNvPr id="1" name="Shape 119"/>
        <p:cNvGrpSpPr/>
        <p:nvPr/>
      </p:nvGrpSpPr>
      <p:grpSpPr>
        <a:xfrm>
          <a:off x="0" y="0"/>
          <a:ext cx="0" cy="0"/>
          <a:chOff x="0" y="0"/>
          <a:chExt cx="0" cy="0"/>
        </a:xfrm>
      </p:grpSpPr>
      <p:sp>
        <p:nvSpPr>
          <p:cNvPr id="120" name="Google Shape;120;p18"/>
          <p:cNvSpPr txBox="1">
            <a:spLocks noGrp="1"/>
          </p:cNvSpPr>
          <p:nvPr>
            <p:ph type="ctrTitle"/>
          </p:nvPr>
        </p:nvSpPr>
        <p:spPr>
          <a:xfrm>
            <a:off x="2674050" y="487875"/>
            <a:ext cx="5760000" cy="707700"/>
          </a:xfrm>
          <a:prstGeom prst="rect">
            <a:avLst/>
          </a:prstGeom>
          <a:noFill/>
          <a:ln>
            <a:noFill/>
          </a:ln>
        </p:spPr>
        <p:txBody>
          <a:bodyPr spcFirstLastPara="1" wrap="square" lIns="68575" tIns="34275" rIns="68575" bIns="34275" anchor="ctr" anchorCtr="0">
            <a:noAutofit/>
          </a:bodyPr>
          <a:lstStyle/>
          <a:p>
            <a:pPr marL="0" lvl="0" indent="0" algn="l" rtl="0">
              <a:lnSpc>
                <a:spcPct val="90000"/>
              </a:lnSpc>
              <a:spcBef>
                <a:spcPts val="0"/>
              </a:spcBef>
              <a:spcAft>
                <a:spcPts val="0"/>
              </a:spcAft>
              <a:buClr>
                <a:schemeClr val="dk1"/>
              </a:buClr>
              <a:buSzPts val="1100"/>
              <a:buFont typeface="Twentieth Century"/>
              <a:buNone/>
            </a:pPr>
            <a:r>
              <a:rPr lang="ru" sz="1300">
                <a:solidFill>
                  <a:srgbClr val="000000"/>
                </a:solidFill>
                <a:latin typeface="Oswald"/>
                <a:ea typeface="Oswald"/>
                <a:cs typeface="Oswald"/>
                <a:sym typeface="Oswald"/>
              </a:rPr>
              <a:t>ВЫПЛАТА ПОСОБИЯ НА ПРИОБРЕТЕНИЕ УЧЕБНОЙ ЛИТЕРАТУРЫ И ПИСЬМЕННЫХ ПРИНАДЛЕЖНОСТЕЙ</a:t>
            </a:r>
            <a:endParaRPr sz="2600">
              <a:solidFill>
                <a:srgbClr val="000000"/>
              </a:solidFill>
              <a:latin typeface="Oswald"/>
              <a:ea typeface="Oswald"/>
              <a:cs typeface="Oswald"/>
              <a:sym typeface="Oswald"/>
            </a:endParaRPr>
          </a:p>
        </p:txBody>
      </p:sp>
      <p:sp>
        <p:nvSpPr>
          <p:cNvPr id="121" name="Google Shape;121;p18"/>
          <p:cNvSpPr txBox="1"/>
          <p:nvPr/>
        </p:nvSpPr>
        <p:spPr>
          <a:xfrm>
            <a:off x="747150" y="487600"/>
            <a:ext cx="1926900" cy="7077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r>
              <a:rPr lang="ru" sz="1500" b="1">
                <a:latin typeface="Oswald"/>
                <a:ea typeface="Oswald"/>
                <a:cs typeface="Oswald"/>
                <a:sym typeface="Oswald"/>
              </a:rPr>
              <a:t>КОД МЕРЫ 0471</a:t>
            </a:r>
            <a:endParaRPr sz="1500" b="1">
              <a:latin typeface="Oswald"/>
              <a:ea typeface="Oswald"/>
              <a:cs typeface="Oswald"/>
              <a:sym typeface="Oswald"/>
            </a:endParaRPr>
          </a:p>
        </p:txBody>
      </p:sp>
      <p:graphicFrame>
        <p:nvGraphicFramePr>
          <p:cNvPr id="122" name="Google Shape;122;p18"/>
          <p:cNvGraphicFramePr/>
          <p:nvPr>
            <p:extLst>
              <p:ext uri="{D42A27DB-BD31-4B8C-83A1-F6EECF244321}">
                <p14:modId xmlns:p14="http://schemas.microsoft.com/office/powerpoint/2010/main" val="1343123110"/>
              </p:ext>
            </p:extLst>
          </p:nvPr>
        </p:nvGraphicFramePr>
        <p:xfrm>
          <a:off x="324888" y="1271770"/>
          <a:ext cx="8494225" cy="2925930"/>
        </p:xfrm>
        <a:graphic>
          <a:graphicData uri="http://schemas.openxmlformats.org/drawingml/2006/table">
            <a:tbl>
              <a:tblPr>
                <a:noFill/>
                <a:tableStyleId>{BF4A3D39-4975-46BA-BE83-8B02B6239DEE}</a:tableStyleId>
              </a:tblPr>
              <a:tblGrid>
                <a:gridCol w="4590675">
                  <a:extLst>
                    <a:ext uri="{9D8B030D-6E8A-4147-A177-3AD203B41FA5}">
                      <a16:colId xmlns:a16="http://schemas.microsoft.com/office/drawing/2014/main" xmlns="" val="20000"/>
                    </a:ext>
                  </a:extLst>
                </a:gridCol>
                <a:gridCol w="3903550">
                  <a:extLst>
                    <a:ext uri="{9D8B030D-6E8A-4147-A177-3AD203B41FA5}">
                      <a16:colId xmlns:a16="http://schemas.microsoft.com/office/drawing/2014/main" xmlns="" val="20001"/>
                    </a:ext>
                  </a:extLst>
                </a:gridCol>
              </a:tblGrid>
              <a:tr h="0">
                <a:tc>
                  <a:txBody>
                    <a:bodyPr/>
                    <a:lstStyle/>
                    <a:p>
                      <a:pPr marL="0" lvl="0" indent="0" algn="l" rtl="0">
                        <a:spcBef>
                          <a:spcPts val="0"/>
                        </a:spcBef>
                        <a:spcAft>
                          <a:spcPts val="0"/>
                        </a:spcAft>
                        <a:buNone/>
                      </a:pPr>
                      <a:r>
                        <a:rPr lang="ru-RU" sz="1200" b="1" dirty="0">
                          <a:latin typeface="Oswald"/>
                          <a:ea typeface="Oswald"/>
                          <a:cs typeface="Oswald"/>
                          <a:sym typeface="Oswald"/>
                        </a:rPr>
                        <a:t>Категория получателей (в соответствии с НПА Свердловской области)</a:t>
                      </a:r>
                      <a:endParaRPr sz="1200" b="1" dirty="0">
                        <a:latin typeface="Oswald"/>
                        <a:ea typeface="Oswald"/>
                        <a:cs typeface="Oswald"/>
                        <a:sym typeface="Oswald"/>
                      </a:endParaRPr>
                    </a:p>
                  </a:txBody>
                  <a:tcPr marL="91425" marR="91425" marT="91425" marB="91425"/>
                </a:tc>
                <a:tc>
                  <a:txBody>
                    <a:bodyPr/>
                    <a:lstStyle/>
                    <a:p>
                      <a:pPr marL="0" lvl="0" indent="0" algn="l" rtl="0">
                        <a:spcBef>
                          <a:spcPts val="0"/>
                        </a:spcBef>
                        <a:spcAft>
                          <a:spcPts val="0"/>
                        </a:spcAft>
                        <a:buNone/>
                      </a:pPr>
                      <a:r>
                        <a:rPr lang="ru" sz="1200" b="1">
                          <a:latin typeface="Oswald"/>
                          <a:ea typeface="Oswald"/>
                          <a:cs typeface="Oswald"/>
                          <a:sym typeface="Oswald"/>
                        </a:rPr>
                        <a:t>Порядок получения</a:t>
                      </a:r>
                      <a:endParaRPr sz="1200" b="1">
                        <a:latin typeface="Oswald"/>
                        <a:ea typeface="Oswald"/>
                        <a:cs typeface="Oswald"/>
                        <a:sym typeface="Oswald"/>
                      </a:endParaRPr>
                    </a:p>
                  </a:txBody>
                  <a:tcPr marL="91425" marR="91425" marT="91425" marB="91425"/>
                </a:tc>
                <a:extLst>
                  <a:ext uri="{0D108BD9-81ED-4DB2-BD59-A6C34878D82A}">
                    <a16:rowId xmlns:a16="http://schemas.microsoft.com/office/drawing/2014/main" xmlns="" val="10000"/>
                  </a:ext>
                </a:extLst>
              </a:tr>
              <a:tr h="1014675">
                <a:tc>
                  <a:txBody>
                    <a:bodyPr/>
                    <a:lstStyle/>
                    <a:p>
                      <a:pPr marL="179999" lvl="0" indent="-162599" algn="l" rtl="0">
                        <a:spcBef>
                          <a:spcPts val="0"/>
                        </a:spcBef>
                        <a:spcAft>
                          <a:spcPts val="0"/>
                        </a:spcAft>
                        <a:buClr>
                          <a:schemeClr val="dk2"/>
                        </a:buClr>
                        <a:buSzPts val="1200"/>
                        <a:buFont typeface="Oswald"/>
                        <a:buChar char="●"/>
                      </a:pPr>
                      <a:r>
                        <a:rPr lang="ru" sz="1200" dirty="0">
                          <a:solidFill>
                            <a:schemeClr val="tx1"/>
                          </a:solidFill>
                          <a:latin typeface="Oswald"/>
                          <a:ea typeface="Oswald"/>
                          <a:cs typeface="Oswald"/>
                          <a:sym typeface="Oswald"/>
                        </a:rPr>
                        <a:t>Лица в возрасте от 18 лет до 23 лет, у которых в период их обучения по основным профессиональным</a:t>
                      </a:r>
                      <a:r>
                        <a:rPr lang="ru" sz="1200" baseline="0" dirty="0">
                          <a:solidFill>
                            <a:schemeClr val="tx1"/>
                          </a:solidFill>
                          <a:latin typeface="Oswald"/>
                          <a:ea typeface="Oswald"/>
                          <a:cs typeface="Oswald"/>
                          <a:sym typeface="Oswald"/>
                        </a:rPr>
                        <a:t> образовательным программам и (или)</a:t>
                      </a:r>
                      <a:r>
                        <a:rPr lang="ru" sz="1200" dirty="0">
                          <a:solidFill>
                            <a:schemeClr val="tx1"/>
                          </a:solidFill>
                          <a:latin typeface="Oswald"/>
                          <a:ea typeface="Oswald"/>
                          <a:cs typeface="Oswald"/>
                          <a:sym typeface="Oswald"/>
                        </a:rPr>
                        <a:t>  по программам</a:t>
                      </a:r>
                      <a:r>
                        <a:rPr lang="ru" sz="1200" baseline="0" dirty="0">
                          <a:solidFill>
                            <a:schemeClr val="tx1"/>
                          </a:solidFill>
                          <a:latin typeface="Oswald"/>
                          <a:ea typeface="Oswald"/>
                          <a:cs typeface="Oswald"/>
                          <a:sym typeface="Oswald"/>
                        </a:rPr>
                        <a:t> профессиональной подготовки по профессиям  рабочих, должностям служащих умерли оба родителя или единственный родитель</a:t>
                      </a:r>
                      <a:endParaRPr sz="1200" dirty="0">
                        <a:solidFill>
                          <a:schemeClr val="tx1"/>
                        </a:solidFill>
                        <a:latin typeface="Oswald"/>
                        <a:ea typeface="Oswald"/>
                        <a:cs typeface="Oswald"/>
                        <a:sym typeface="Oswald"/>
                      </a:endParaRPr>
                    </a:p>
                  </a:txBody>
                  <a:tcPr marL="91425" marR="91425" marT="91425" marB="91425"/>
                </a:tc>
                <a:tc>
                  <a:txBody>
                    <a:bodyPr/>
                    <a:lstStyle/>
                    <a:p>
                      <a:pPr marL="179999" lvl="0" indent="-162599" algn="l" rtl="0">
                        <a:spcBef>
                          <a:spcPts val="0"/>
                        </a:spcBef>
                        <a:spcAft>
                          <a:spcPts val="0"/>
                        </a:spcAft>
                        <a:buSzPts val="1200"/>
                        <a:buFont typeface="Oswald"/>
                        <a:buChar char="●"/>
                      </a:pPr>
                      <a:r>
                        <a:rPr lang="ru" sz="1200" dirty="0">
                          <a:latin typeface="Oswald"/>
                          <a:ea typeface="Oswald"/>
                          <a:cs typeface="Oswald"/>
                          <a:sym typeface="Oswald"/>
                        </a:rPr>
                        <a:t>Подача заявления руководителю образовательной организации</a:t>
                      </a:r>
                      <a:endParaRPr sz="1200" dirty="0">
                        <a:solidFill>
                          <a:srgbClr val="FF0000"/>
                        </a:solidFill>
                        <a:latin typeface="Oswald"/>
                        <a:ea typeface="Oswald"/>
                        <a:cs typeface="Oswald"/>
                        <a:sym typeface="Oswald"/>
                      </a:endParaRPr>
                    </a:p>
                    <a:p>
                      <a:pPr marL="179999" lvl="0" indent="-162599" algn="l" rtl="0">
                        <a:spcBef>
                          <a:spcPts val="0"/>
                        </a:spcBef>
                        <a:spcAft>
                          <a:spcPts val="0"/>
                        </a:spcAft>
                        <a:buSzPts val="1200"/>
                        <a:buFont typeface="Oswald"/>
                        <a:buChar char="●"/>
                      </a:pPr>
                      <a:r>
                        <a:rPr lang="ru" sz="1200" dirty="0">
                          <a:latin typeface="Oswald"/>
                          <a:ea typeface="Oswald"/>
                          <a:cs typeface="Oswald"/>
                          <a:sym typeface="Oswald"/>
                        </a:rPr>
                        <a:t>Свидетельство о смерти обоих родителей или единственного родителя</a:t>
                      </a:r>
                      <a:endParaRPr sz="1200" dirty="0">
                        <a:latin typeface="Oswald"/>
                        <a:ea typeface="Oswald"/>
                        <a:cs typeface="Oswald"/>
                        <a:sym typeface="Oswald"/>
                      </a:endParaRPr>
                    </a:p>
                  </a:txBody>
                  <a:tcPr marL="91425" marR="91425" marT="91425" marB="91425"/>
                </a:tc>
                <a:extLst>
                  <a:ext uri="{0D108BD9-81ED-4DB2-BD59-A6C34878D82A}">
                    <a16:rowId xmlns:a16="http://schemas.microsoft.com/office/drawing/2014/main" xmlns="" val="10001"/>
                  </a:ext>
                </a:extLst>
              </a:tr>
              <a:tr h="0">
                <a:tc>
                  <a:txBody>
                    <a:bodyPr/>
                    <a:lstStyle/>
                    <a:p>
                      <a:pPr marL="179999" lvl="0" indent="-162599" algn="l" rtl="0">
                        <a:spcBef>
                          <a:spcPts val="0"/>
                        </a:spcBef>
                        <a:spcAft>
                          <a:spcPts val="0"/>
                        </a:spcAft>
                        <a:buSzPts val="1200"/>
                        <a:buFont typeface="Oswald"/>
                        <a:buChar char="●"/>
                      </a:pPr>
                      <a:r>
                        <a:rPr lang="ru" sz="1200" dirty="0">
                          <a:latin typeface="Oswald"/>
                          <a:ea typeface="Oswald"/>
                          <a:cs typeface="Oswald"/>
                          <a:sym typeface="Oswald"/>
                        </a:rPr>
                        <a:t>Дети-сироты</a:t>
                      </a:r>
                      <a:endParaRPr sz="1200" dirty="0">
                        <a:latin typeface="Oswald"/>
                        <a:ea typeface="Oswald"/>
                        <a:cs typeface="Oswald"/>
                        <a:sym typeface="Oswald"/>
                      </a:endParaRPr>
                    </a:p>
                  </a:txBody>
                  <a:tcPr marL="91425" marR="91425" marT="91425" marB="91425"/>
                </a:tc>
                <a:tc rowSpan="3">
                  <a:txBody>
                    <a:bodyPr/>
                    <a:lstStyle/>
                    <a:p>
                      <a:pPr marL="179999" lvl="0" indent="-162599" algn="l" rtl="0">
                        <a:spcBef>
                          <a:spcPts val="0"/>
                        </a:spcBef>
                        <a:spcAft>
                          <a:spcPts val="0"/>
                        </a:spcAft>
                        <a:buSzPts val="1200"/>
                        <a:buFont typeface="Oswald"/>
                        <a:buChar char="●"/>
                      </a:pPr>
                      <a:r>
                        <a:rPr lang="ru" sz="1200">
                          <a:latin typeface="Oswald"/>
                          <a:ea typeface="Oswald"/>
                          <a:cs typeface="Oswald"/>
                          <a:sym typeface="Oswald"/>
                        </a:rPr>
                        <a:t>Подача заявления руководителю образовательной организации</a:t>
                      </a:r>
                      <a:endParaRPr sz="1200">
                        <a:solidFill>
                          <a:schemeClr val="dk1"/>
                        </a:solidFill>
                        <a:latin typeface="Oswald"/>
                        <a:ea typeface="Oswald"/>
                        <a:cs typeface="Oswald"/>
                        <a:sym typeface="Oswald"/>
                      </a:endParaRPr>
                    </a:p>
                    <a:p>
                      <a:pPr marL="179999" lvl="0" indent="-162599" algn="l" rtl="0">
                        <a:spcBef>
                          <a:spcPts val="0"/>
                        </a:spcBef>
                        <a:spcAft>
                          <a:spcPts val="0"/>
                        </a:spcAft>
                        <a:buSzPts val="1200"/>
                        <a:buFont typeface="Oswald"/>
                        <a:buChar char="●"/>
                      </a:pPr>
                      <a:r>
                        <a:rPr lang="ru" sz="1200">
                          <a:latin typeface="Oswald"/>
                          <a:ea typeface="Oswald"/>
                          <a:cs typeface="Oswald"/>
                          <a:sym typeface="Oswald"/>
                        </a:rPr>
                        <a:t>Документы, свидетельствующие об обстоятельствах утраты (отсутствия) попечения родителей (единственного родителя)</a:t>
                      </a:r>
                      <a:endParaRPr sz="1200">
                        <a:latin typeface="Oswald"/>
                        <a:ea typeface="Oswald"/>
                        <a:cs typeface="Oswald"/>
                        <a:sym typeface="Oswald"/>
                      </a:endParaRPr>
                    </a:p>
                  </a:txBody>
                  <a:tcPr marL="91425" marR="91425" marT="91425" marB="91425"/>
                </a:tc>
                <a:extLst>
                  <a:ext uri="{0D108BD9-81ED-4DB2-BD59-A6C34878D82A}">
                    <a16:rowId xmlns:a16="http://schemas.microsoft.com/office/drawing/2014/main" xmlns="" val="10002"/>
                  </a:ext>
                </a:extLst>
              </a:tr>
              <a:tr h="0">
                <a:tc>
                  <a:txBody>
                    <a:bodyPr/>
                    <a:lstStyle/>
                    <a:p>
                      <a:pPr marL="179999" lvl="0" indent="-162599" algn="l" rtl="0">
                        <a:spcBef>
                          <a:spcPts val="0"/>
                        </a:spcBef>
                        <a:spcAft>
                          <a:spcPts val="0"/>
                        </a:spcAft>
                        <a:buSzPts val="1200"/>
                        <a:buFont typeface="Oswald"/>
                        <a:buChar char="●"/>
                      </a:pPr>
                      <a:r>
                        <a:rPr lang="ru" sz="1200">
                          <a:latin typeface="Oswald"/>
                          <a:ea typeface="Oswald"/>
                          <a:cs typeface="Oswald"/>
                          <a:sym typeface="Oswald"/>
                        </a:rPr>
                        <a:t>Дети, оставшиеся без попечения родителей</a:t>
                      </a:r>
                      <a:endParaRPr sz="1200">
                        <a:latin typeface="Oswald"/>
                        <a:ea typeface="Oswald"/>
                        <a:cs typeface="Oswald"/>
                        <a:sym typeface="Oswald"/>
                      </a:endParaRPr>
                    </a:p>
                  </a:txBody>
                  <a:tcPr marL="91425" marR="91425" marT="91425" marB="91425"/>
                </a:tc>
                <a:tc vMerge="1">
                  <a:txBody>
                    <a:bodyPr/>
                    <a:lstStyle/>
                    <a:p>
                      <a:endParaRPr lang="ru-RU"/>
                    </a:p>
                  </a:txBody>
                  <a:tcPr/>
                </a:tc>
                <a:extLst>
                  <a:ext uri="{0D108BD9-81ED-4DB2-BD59-A6C34878D82A}">
                    <a16:rowId xmlns:a16="http://schemas.microsoft.com/office/drawing/2014/main" xmlns="" val="10003"/>
                  </a:ext>
                </a:extLst>
              </a:tr>
              <a:tr h="0">
                <a:tc>
                  <a:txBody>
                    <a:bodyPr/>
                    <a:lstStyle/>
                    <a:p>
                      <a:pPr marL="179999" lvl="0" indent="-162599" algn="l" rtl="0">
                        <a:spcBef>
                          <a:spcPts val="0"/>
                        </a:spcBef>
                        <a:spcAft>
                          <a:spcPts val="0"/>
                        </a:spcAft>
                        <a:buSzPts val="1200"/>
                        <a:buFont typeface="Oswald"/>
                        <a:buChar char="●"/>
                      </a:pPr>
                      <a:r>
                        <a:rPr lang="ru" sz="1200" dirty="0">
                          <a:latin typeface="Oswald"/>
                          <a:ea typeface="Oswald"/>
                          <a:cs typeface="Oswald"/>
                          <a:sym typeface="Oswald"/>
                        </a:rPr>
                        <a:t>Лица из числа детей-сирот и детей, оставшихся без попечения родителей</a:t>
                      </a:r>
                      <a:endParaRPr sz="1200" dirty="0">
                        <a:latin typeface="Oswald"/>
                        <a:ea typeface="Oswald"/>
                        <a:cs typeface="Oswald"/>
                        <a:sym typeface="Oswald"/>
                      </a:endParaRPr>
                    </a:p>
                  </a:txBody>
                  <a:tcPr marL="91425" marR="91425" marT="91425" marB="91425"/>
                </a:tc>
                <a:tc vMerge="1">
                  <a:txBody>
                    <a:bodyPr/>
                    <a:lstStyle/>
                    <a:p>
                      <a:endParaRPr lang="ru-RU"/>
                    </a:p>
                  </a:txBody>
                  <a:tcPr/>
                </a:tc>
                <a:extLst>
                  <a:ext uri="{0D108BD9-81ED-4DB2-BD59-A6C34878D82A}">
                    <a16:rowId xmlns:a16="http://schemas.microsoft.com/office/drawing/2014/main" xmlns="" val="10004"/>
                  </a:ext>
                </a:extLst>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rgbClr val="DADFE4"/>
            </a:gs>
            <a:gs pos="100000">
              <a:srgbClr val="F3F3F3"/>
            </a:gs>
          </a:gsLst>
          <a:lin ang="5400012" scaled="0"/>
        </a:gradFill>
        <a:effectLst/>
      </p:bgPr>
    </p:bg>
    <p:spTree>
      <p:nvGrpSpPr>
        <p:cNvPr id="1" name="Shape 126"/>
        <p:cNvGrpSpPr/>
        <p:nvPr/>
      </p:nvGrpSpPr>
      <p:grpSpPr>
        <a:xfrm>
          <a:off x="0" y="0"/>
          <a:ext cx="0" cy="0"/>
          <a:chOff x="0" y="0"/>
          <a:chExt cx="0" cy="0"/>
        </a:xfrm>
      </p:grpSpPr>
      <p:sp>
        <p:nvSpPr>
          <p:cNvPr id="127" name="Google Shape;127;p19"/>
          <p:cNvSpPr txBox="1">
            <a:spLocks noGrp="1"/>
          </p:cNvSpPr>
          <p:nvPr>
            <p:ph type="ctrTitle"/>
          </p:nvPr>
        </p:nvSpPr>
        <p:spPr>
          <a:xfrm>
            <a:off x="2674050" y="191911"/>
            <a:ext cx="5760000" cy="406400"/>
          </a:xfrm>
          <a:prstGeom prst="rect">
            <a:avLst/>
          </a:prstGeom>
          <a:noFill/>
          <a:ln>
            <a:noFill/>
          </a:ln>
        </p:spPr>
        <p:txBody>
          <a:bodyPr spcFirstLastPara="1" wrap="square" lIns="68575" tIns="34275" rIns="68575" bIns="34275" anchor="ctr" anchorCtr="0">
            <a:noAutofit/>
          </a:bodyPr>
          <a:lstStyle/>
          <a:p>
            <a:pPr marL="0" lvl="0" indent="0" algn="l" rtl="0">
              <a:lnSpc>
                <a:spcPct val="90000"/>
              </a:lnSpc>
              <a:spcBef>
                <a:spcPts val="0"/>
              </a:spcBef>
              <a:spcAft>
                <a:spcPts val="0"/>
              </a:spcAft>
              <a:buClr>
                <a:schemeClr val="dk1"/>
              </a:buClr>
              <a:buSzPts val="1100"/>
              <a:buFont typeface="Twentieth Century"/>
              <a:buNone/>
            </a:pPr>
            <a:r>
              <a:rPr lang="ru" sz="1300" dirty="0">
                <a:solidFill>
                  <a:srgbClr val="000000"/>
                </a:solidFill>
                <a:latin typeface="Oswald"/>
                <a:ea typeface="Oswald"/>
                <a:cs typeface="Oswald"/>
                <a:sym typeface="Oswald"/>
              </a:rPr>
              <a:t>ДЕНЕЖНАЯ КОМПЕНСАЦИЯ НА ПРИОБРЕТЕНИЕ КОМПЛЕКТА ОДЕЖДЫ, ОБУВИ, МЯГКОГО ИНВЕНТАРЯ ДЛЯ ВЫПУСКНИКОВ</a:t>
            </a:r>
            <a:endParaRPr sz="1300" dirty="0">
              <a:solidFill>
                <a:srgbClr val="000000"/>
              </a:solidFill>
              <a:latin typeface="Oswald"/>
              <a:ea typeface="Oswald"/>
              <a:cs typeface="Oswald"/>
              <a:sym typeface="Oswald"/>
            </a:endParaRPr>
          </a:p>
        </p:txBody>
      </p:sp>
      <p:sp>
        <p:nvSpPr>
          <p:cNvPr id="128" name="Google Shape;128;p19"/>
          <p:cNvSpPr/>
          <p:nvPr/>
        </p:nvSpPr>
        <p:spPr>
          <a:xfrm>
            <a:off x="545250" y="1162755"/>
            <a:ext cx="8053500" cy="3796669"/>
          </a:xfrm>
          <a:prstGeom prst="rect">
            <a:avLst/>
          </a:prstGeom>
          <a:noFill/>
          <a:ln>
            <a:noFill/>
          </a:ln>
        </p:spPr>
        <p:txBody>
          <a:bodyPr spcFirstLastPara="1" wrap="square" lIns="90000" tIns="34275" rIns="68575" bIns="34275" anchor="ctr" anchorCtr="0">
            <a:noAutofit/>
          </a:bodyPr>
          <a:lstStyle/>
          <a:p>
            <a:pPr marL="0" marR="0" lvl="0" indent="0" algn="ctr" rtl="0">
              <a:spcBef>
                <a:spcPts val="0"/>
              </a:spcBef>
              <a:spcAft>
                <a:spcPts val="0"/>
              </a:spcAft>
              <a:buNone/>
            </a:pPr>
            <a:endParaRPr lang="ru" b="1" dirty="0">
              <a:solidFill>
                <a:schemeClr val="tx1"/>
              </a:solidFill>
              <a:latin typeface="Oswald"/>
              <a:ea typeface="Oswald"/>
              <a:cs typeface="Oswald"/>
              <a:sym typeface="Oswald"/>
            </a:endParaRPr>
          </a:p>
          <a:p>
            <a:pPr marL="0" marR="0" lvl="0" indent="0" algn="ctr" rtl="0">
              <a:spcBef>
                <a:spcPts val="0"/>
              </a:spcBef>
              <a:spcAft>
                <a:spcPts val="0"/>
              </a:spcAft>
              <a:buNone/>
            </a:pPr>
            <a:r>
              <a:rPr lang="ru" b="1" dirty="0">
                <a:solidFill>
                  <a:schemeClr val="tx1"/>
                </a:solidFill>
                <a:latin typeface="Oswald"/>
                <a:ea typeface="Oswald"/>
                <a:cs typeface="Oswald"/>
                <a:sym typeface="Oswald"/>
              </a:rPr>
              <a:t>Нормативные основания</a:t>
            </a:r>
            <a:endParaRPr b="1" dirty="0">
              <a:solidFill>
                <a:schemeClr val="tx1"/>
              </a:solidFill>
              <a:latin typeface="Oswald"/>
              <a:ea typeface="Oswald"/>
              <a:cs typeface="Oswald"/>
              <a:sym typeface="Oswald"/>
            </a:endParaRPr>
          </a:p>
          <a:p>
            <a:pPr marL="0" marR="0" lvl="0" indent="0" algn="ctr" rtl="0">
              <a:spcBef>
                <a:spcPts val="0"/>
              </a:spcBef>
              <a:spcAft>
                <a:spcPts val="0"/>
              </a:spcAft>
              <a:buNone/>
            </a:pPr>
            <a:endParaRPr b="1" dirty="0">
              <a:solidFill>
                <a:schemeClr val="tx1"/>
              </a:solidFill>
              <a:latin typeface="Oswald"/>
              <a:ea typeface="Oswald"/>
              <a:cs typeface="Oswald"/>
              <a:sym typeface="Oswald"/>
            </a:endParaRPr>
          </a:p>
          <a:p>
            <a:pPr marL="460800" lvl="0" indent="-319300" algn="just">
              <a:buClr>
                <a:schemeClr val="dk2"/>
              </a:buClr>
              <a:buSzPts val="1400"/>
              <a:buFont typeface="Oswald"/>
              <a:buChar char="●"/>
            </a:pPr>
            <a:endParaRPr lang="ru" sz="1300" dirty="0">
              <a:solidFill>
                <a:schemeClr val="tx1"/>
              </a:solidFill>
              <a:latin typeface="Oswald"/>
              <a:ea typeface="Oswald"/>
              <a:cs typeface="Oswald"/>
              <a:sym typeface="Oswald"/>
            </a:endParaRPr>
          </a:p>
          <a:p>
            <a:pPr marL="460800" lvl="0" indent="-319300" algn="just">
              <a:buClr>
                <a:schemeClr val="dk2"/>
              </a:buClr>
              <a:buSzPts val="1400"/>
              <a:buFont typeface="Oswald"/>
              <a:buChar char="●"/>
            </a:pPr>
            <a:endParaRPr lang="ru" sz="1300" dirty="0">
              <a:solidFill>
                <a:schemeClr val="tx1"/>
              </a:solidFill>
              <a:latin typeface="Oswald"/>
              <a:ea typeface="Oswald"/>
              <a:cs typeface="Oswald"/>
              <a:sym typeface="Oswald"/>
            </a:endParaRPr>
          </a:p>
          <a:p>
            <a:pPr marL="460800" lvl="0" indent="-319300" algn="just">
              <a:buClr>
                <a:schemeClr val="dk2"/>
              </a:buClr>
              <a:buSzPts val="1400"/>
              <a:buFont typeface="Oswald"/>
              <a:buChar char="●"/>
            </a:pPr>
            <a:r>
              <a:rPr lang="ru" sz="1300" dirty="0">
                <a:solidFill>
                  <a:schemeClr val="tx1"/>
                </a:solidFill>
                <a:latin typeface="Oswald"/>
                <a:ea typeface="Oswald"/>
                <a:cs typeface="Oswald"/>
                <a:sym typeface="Oswald"/>
              </a:rPr>
              <a:t>Постановление Правительства Свердловской области от 05.07.2017 № 476-ПП «Об утверждении норм, по которым осуществляется полное государственное обеспечение обучающихся, в том числе обеспечение питанием, одеждой, обувью, жестким и мягким инвентарем, за счет средств областного бюджета или бюджетов муниципальных образований, расположенных на территории Свердловской области, размеров денежных компенсаций, а также единовременного пособия выпускникам»</a:t>
            </a:r>
          </a:p>
          <a:p>
            <a:pPr marL="460800" lvl="0" indent="-319300" algn="just">
              <a:buClr>
                <a:schemeClr val="dk2"/>
              </a:buClr>
              <a:buSzPts val="1400"/>
              <a:buFont typeface="Oswald"/>
              <a:buChar char="●"/>
            </a:pPr>
            <a:r>
              <a:rPr lang="ru-RU" sz="1300" dirty="0">
                <a:solidFill>
                  <a:schemeClr val="tx1"/>
                </a:solidFill>
                <a:latin typeface="Oswald"/>
                <a:ea typeface="Oswald"/>
                <a:cs typeface="Oswald"/>
                <a:sym typeface="Oswald"/>
              </a:rPr>
              <a:t>Постановление Правительства Свердловской области от 30 марта 2023 г. N 221-ПП «О внесении изменений в постановление Правительства Свердловской области от 05.07.2017 N 476-ПП "Об утверждении норм, по которым осуществляется полное государственное обеспечение обучающихся, в том числе обеспечение питанием, одеждой, обувью, жестким и мягким инвентарем, за счет средств областного бюджета или бюджетов муниципальных образований, расположенных на территории Свердловской области, размеров денежных компенсаций, а также единовременного пособия выпускникам»</a:t>
            </a:r>
            <a:endParaRPr sz="1300" dirty="0">
              <a:solidFill>
                <a:schemeClr val="tx1"/>
              </a:solidFill>
              <a:latin typeface="Oswald"/>
              <a:ea typeface="Oswald"/>
              <a:cs typeface="Oswald"/>
              <a:sym typeface="Oswald"/>
            </a:endParaRPr>
          </a:p>
          <a:p>
            <a:pPr marL="457200" marR="0" lvl="0" indent="0" algn="just" rtl="0">
              <a:spcBef>
                <a:spcPts val="0"/>
              </a:spcBef>
              <a:spcAft>
                <a:spcPts val="0"/>
              </a:spcAft>
              <a:buNone/>
            </a:pPr>
            <a:endParaRPr sz="1300" dirty="0">
              <a:solidFill>
                <a:schemeClr val="tx1"/>
              </a:solidFill>
              <a:latin typeface="Oswald"/>
              <a:ea typeface="Oswald"/>
              <a:cs typeface="Oswald"/>
              <a:sym typeface="Oswald"/>
            </a:endParaRPr>
          </a:p>
          <a:p>
            <a:pPr marL="0" lvl="0" indent="0" algn="ctr" rtl="0">
              <a:spcBef>
                <a:spcPts val="0"/>
              </a:spcBef>
              <a:spcAft>
                <a:spcPts val="0"/>
              </a:spcAft>
              <a:buNone/>
            </a:pPr>
            <a:r>
              <a:rPr lang="ru" sz="1300" b="1" dirty="0">
                <a:solidFill>
                  <a:schemeClr val="tx1"/>
                </a:solidFill>
                <a:latin typeface="Oswald"/>
                <a:ea typeface="Oswald"/>
                <a:cs typeface="Oswald"/>
                <a:sym typeface="Oswald"/>
              </a:rPr>
              <a:t>Форма предоставления - денежная</a:t>
            </a:r>
            <a:endParaRPr sz="1300" b="1" dirty="0">
              <a:solidFill>
                <a:schemeClr val="tx1"/>
              </a:solidFill>
              <a:latin typeface="Oswald"/>
              <a:ea typeface="Oswald"/>
              <a:cs typeface="Oswald"/>
              <a:sym typeface="Oswald"/>
            </a:endParaRPr>
          </a:p>
          <a:p>
            <a:pPr marL="0" lvl="0" indent="0" algn="ctr" rtl="0">
              <a:spcBef>
                <a:spcPts val="0"/>
              </a:spcBef>
              <a:spcAft>
                <a:spcPts val="0"/>
              </a:spcAft>
              <a:buNone/>
            </a:pPr>
            <a:endParaRPr sz="1300" b="1" dirty="0">
              <a:solidFill>
                <a:schemeClr val="tx1"/>
              </a:solidFill>
              <a:latin typeface="Oswald"/>
              <a:ea typeface="Oswald"/>
              <a:cs typeface="Oswald"/>
              <a:sym typeface="Oswald"/>
            </a:endParaRPr>
          </a:p>
          <a:p>
            <a:pPr marL="460800" marR="0" lvl="0" indent="-312950" algn="just" rtl="0">
              <a:spcBef>
                <a:spcPts val="0"/>
              </a:spcBef>
              <a:spcAft>
                <a:spcPts val="0"/>
              </a:spcAft>
              <a:buClr>
                <a:schemeClr val="dk2"/>
              </a:buClr>
              <a:buSzPts val="1300"/>
              <a:buFont typeface="Oswald"/>
              <a:buChar char="●"/>
            </a:pPr>
            <a:r>
              <a:rPr lang="ru" sz="1300" dirty="0">
                <a:solidFill>
                  <a:schemeClr val="tx1"/>
                </a:solidFill>
                <a:latin typeface="Oswald"/>
                <a:ea typeface="Oswald"/>
                <a:cs typeface="Oswald"/>
                <a:sym typeface="Oswald"/>
              </a:rPr>
              <a:t>Размер выплаты: </a:t>
            </a:r>
            <a:r>
              <a:rPr lang="ru" sz="1300" dirty="0" smtClean="0">
                <a:solidFill>
                  <a:schemeClr val="tx1"/>
                </a:solidFill>
                <a:latin typeface="Oswald"/>
                <a:ea typeface="Oswald"/>
                <a:cs typeface="Oswald"/>
                <a:sym typeface="Oswald"/>
              </a:rPr>
              <a:t>54 552,9 </a:t>
            </a:r>
            <a:r>
              <a:rPr lang="ru" sz="1300" dirty="0">
                <a:solidFill>
                  <a:schemeClr val="tx1"/>
                </a:solidFill>
                <a:latin typeface="Oswald"/>
                <a:ea typeface="Oswald"/>
                <a:cs typeface="Oswald"/>
                <a:sym typeface="Oswald"/>
              </a:rPr>
              <a:t>руб. (</a:t>
            </a:r>
            <a:r>
              <a:rPr lang="ru" sz="1300" dirty="0">
                <a:solidFill>
                  <a:schemeClr val="tx1"/>
                </a:solidFill>
                <a:highlight>
                  <a:schemeClr val="lt2"/>
                </a:highlight>
                <a:latin typeface="Oswald"/>
                <a:ea typeface="Oswald"/>
                <a:cs typeface="Oswald"/>
                <a:sym typeface="Oswald"/>
              </a:rPr>
              <a:t>по состоянию на </a:t>
            </a:r>
            <a:r>
              <a:rPr lang="ru" sz="1300" dirty="0" smtClean="0">
                <a:solidFill>
                  <a:schemeClr val="tx1"/>
                </a:solidFill>
                <a:highlight>
                  <a:schemeClr val="lt2"/>
                </a:highlight>
                <a:latin typeface="Oswald"/>
                <a:ea typeface="Oswald"/>
                <a:cs typeface="Oswald"/>
                <a:sym typeface="Oswald"/>
              </a:rPr>
              <a:t>01.01.2024)</a:t>
            </a:r>
            <a:endParaRPr sz="1300" dirty="0">
              <a:solidFill>
                <a:schemeClr val="tx1"/>
              </a:solidFill>
              <a:highlight>
                <a:schemeClr val="lt2"/>
              </a:highlight>
              <a:latin typeface="Oswald"/>
              <a:ea typeface="Oswald"/>
              <a:cs typeface="Oswald"/>
              <a:sym typeface="Oswald"/>
            </a:endParaRPr>
          </a:p>
          <a:p>
            <a:pPr marL="457200" marR="0" lvl="0" indent="0" algn="just" rtl="0">
              <a:spcBef>
                <a:spcPts val="0"/>
              </a:spcBef>
              <a:spcAft>
                <a:spcPts val="0"/>
              </a:spcAft>
              <a:buNone/>
            </a:pPr>
            <a:endParaRPr sz="1300" dirty="0">
              <a:solidFill>
                <a:schemeClr val="tx1"/>
              </a:solidFill>
              <a:latin typeface="Oswald"/>
              <a:ea typeface="Oswald"/>
              <a:cs typeface="Oswald"/>
              <a:sym typeface="Oswald"/>
            </a:endParaRPr>
          </a:p>
          <a:p>
            <a:pPr marL="0" marR="0" lvl="0" indent="0" algn="ctr" rtl="0">
              <a:spcBef>
                <a:spcPts val="0"/>
              </a:spcBef>
              <a:spcAft>
                <a:spcPts val="0"/>
              </a:spcAft>
              <a:buNone/>
            </a:pPr>
            <a:r>
              <a:rPr lang="ru" sz="1300" b="1" dirty="0">
                <a:solidFill>
                  <a:schemeClr val="tx1"/>
                </a:solidFill>
                <a:latin typeface="Oswald"/>
                <a:ea typeface="Oswald"/>
                <a:cs typeface="Oswald"/>
                <a:sym typeface="Oswald"/>
              </a:rPr>
              <a:t>Периодичность выплаты</a:t>
            </a:r>
            <a:endParaRPr sz="1300" b="1" dirty="0">
              <a:solidFill>
                <a:schemeClr val="tx1"/>
              </a:solidFill>
              <a:latin typeface="Oswald"/>
              <a:ea typeface="Oswald"/>
              <a:cs typeface="Oswald"/>
              <a:sym typeface="Oswald"/>
            </a:endParaRPr>
          </a:p>
          <a:p>
            <a:pPr marL="460800" lvl="0" indent="-319300" algn="l" rtl="0">
              <a:spcBef>
                <a:spcPts val="0"/>
              </a:spcBef>
              <a:spcAft>
                <a:spcPts val="0"/>
              </a:spcAft>
              <a:buClr>
                <a:schemeClr val="dk2"/>
              </a:buClr>
              <a:buSzPts val="1400"/>
              <a:buFont typeface="Oswald"/>
              <a:buChar char="●"/>
            </a:pPr>
            <a:r>
              <a:rPr lang="ru" sz="1300" dirty="0">
                <a:solidFill>
                  <a:schemeClr val="tx1"/>
                </a:solidFill>
                <a:latin typeface="Oswald"/>
                <a:ea typeface="Oswald"/>
                <a:cs typeface="Oswald"/>
                <a:sym typeface="Oswald"/>
              </a:rPr>
              <a:t>Единовременно</a:t>
            </a:r>
            <a:endParaRPr sz="1300" dirty="0">
              <a:solidFill>
                <a:schemeClr val="tx1"/>
              </a:solidFill>
              <a:latin typeface="Oswald"/>
              <a:ea typeface="Oswald"/>
              <a:cs typeface="Oswald"/>
              <a:sym typeface="Oswald"/>
            </a:endParaRPr>
          </a:p>
          <a:p>
            <a:pPr marL="457200" lvl="0" indent="0" algn="l" rtl="0">
              <a:spcBef>
                <a:spcPts val="1000"/>
              </a:spcBef>
              <a:spcAft>
                <a:spcPts val="0"/>
              </a:spcAft>
              <a:buNone/>
            </a:pPr>
            <a:endParaRPr sz="1300" dirty="0">
              <a:solidFill>
                <a:schemeClr val="tx1"/>
              </a:solidFill>
              <a:latin typeface="Oswald"/>
              <a:ea typeface="Oswald"/>
              <a:cs typeface="Oswald"/>
              <a:sym typeface="Oswald"/>
            </a:endParaRPr>
          </a:p>
          <a:p>
            <a:pPr marL="457200" marR="0" lvl="0" indent="0" algn="ctr" rtl="0">
              <a:spcBef>
                <a:spcPts val="1000"/>
              </a:spcBef>
              <a:spcAft>
                <a:spcPts val="0"/>
              </a:spcAft>
              <a:buNone/>
            </a:pPr>
            <a:endParaRPr b="1" dirty="0">
              <a:solidFill>
                <a:srgbClr val="FF0000"/>
              </a:solidFill>
              <a:latin typeface="Oswald"/>
              <a:ea typeface="Oswald"/>
              <a:cs typeface="Oswald"/>
              <a:sym typeface="Oswald"/>
            </a:endParaRPr>
          </a:p>
        </p:txBody>
      </p:sp>
      <p:sp>
        <p:nvSpPr>
          <p:cNvPr id="129" name="Google Shape;129;p19"/>
          <p:cNvSpPr txBox="1"/>
          <p:nvPr/>
        </p:nvSpPr>
        <p:spPr>
          <a:xfrm>
            <a:off x="747150" y="191912"/>
            <a:ext cx="1926900" cy="4064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r>
              <a:rPr lang="ru" sz="1500" b="1">
                <a:latin typeface="Oswald"/>
                <a:ea typeface="Oswald"/>
                <a:cs typeface="Oswald"/>
                <a:sym typeface="Oswald"/>
              </a:rPr>
              <a:t>КОД МЕРЫ 0475</a:t>
            </a:r>
            <a:endParaRPr sz="1500" b="1">
              <a:latin typeface="Oswald"/>
              <a:ea typeface="Oswald"/>
              <a:cs typeface="Oswald"/>
              <a:sym typeface="Oswald"/>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rgbClr val="DADFE4"/>
            </a:gs>
            <a:gs pos="100000">
              <a:srgbClr val="F3F3F3"/>
            </a:gs>
          </a:gsLst>
          <a:lin ang="5400012" scaled="0"/>
        </a:gradFill>
        <a:effectLst/>
      </p:bgPr>
    </p:bg>
    <p:spTree>
      <p:nvGrpSpPr>
        <p:cNvPr id="1" name="Shape 133"/>
        <p:cNvGrpSpPr/>
        <p:nvPr/>
      </p:nvGrpSpPr>
      <p:grpSpPr>
        <a:xfrm>
          <a:off x="0" y="0"/>
          <a:ext cx="0" cy="0"/>
          <a:chOff x="0" y="0"/>
          <a:chExt cx="0" cy="0"/>
        </a:xfrm>
      </p:grpSpPr>
      <p:sp>
        <p:nvSpPr>
          <p:cNvPr id="134" name="Google Shape;134;p20"/>
          <p:cNvSpPr txBox="1"/>
          <p:nvPr/>
        </p:nvSpPr>
        <p:spPr>
          <a:xfrm>
            <a:off x="747150" y="487600"/>
            <a:ext cx="1926900" cy="7077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r>
              <a:rPr lang="ru" sz="1500" b="1">
                <a:latin typeface="Oswald"/>
                <a:ea typeface="Oswald"/>
                <a:cs typeface="Oswald"/>
                <a:sym typeface="Oswald"/>
              </a:rPr>
              <a:t>КОД МЕРЫ 0475</a:t>
            </a:r>
            <a:endParaRPr sz="1500" b="1">
              <a:latin typeface="Oswald"/>
              <a:ea typeface="Oswald"/>
              <a:cs typeface="Oswald"/>
              <a:sym typeface="Oswald"/>
            </a:endParaRPr>
          </a:p>
        </p:txBody>
      </p:sp>
      <p:graphicFrame>
        <p:nvGraphicFramePr>
          <p:cNvPr id="135" name="Google Shape;135;p20"/>
          <p:cNvGraphicFramePr/>
          <p:nvPr>
            <p:extLst>
              <p:ext uri="{D42A27DB-BD31-4B8C-83A1-F6EECF244321}">
                <p14:modId xmlns:p14="http://schemas.microsoft.com/office/powerpoint/2010/main" val="521151813"/>
              </p:ext>
            </p:extLst>
          </p:nvPr>
        </p:nvGraphicFramePr>
        <p:xfrm>
          <a:off x="324888" y="1271770"/>
          <a:ext cx="8494225" cy="2925930"/>
        </p:xfrm>
        <a:graphic>
          <a:graphicData uri="http://schemas.openxmlformats.org/drawingml/2006/table">
            <a:tbl>
              <a:tblPr>
                <a:noFill/>
                <a:tableStyleId>{BF4A3D39-4975-46BA-BE83-8B02B6239DEE}</a:tableStyleId>
              </a:tblPr>
              <a:tblGrid>
                <a:gridCol w="4590675">
                  <a:extLst>
                    <a:ext uri="{9D8B030D-6E8A-4147-A177-3AD203B41FA5}">
                      <a16:colId xmlns:a16="http://schemas.microsoft.com/office/drawing/2014/main" xmlns="" val="20000"/>
                    </a:ext>
                  </a:extLst>
                </a:gridCol>
                <a:gridCol w="3903550">
                  <a:extLst>
                    <a:ext uri="{9D8B030D-6E8A-4147-A177-3AD203B41FA5}">
                      <a16:colId xmlns:a16="http://schemas.microsoft.com/office/drawing/2014/main" xmlns="" val="20001"/>
                    </a:ext>
                  </a:extLst>
                </a:gridCol>
              </a:tblGrid>
              <a:tr h="0">
                <a:tc>
                  <a:txBody>
                    <a:bodyPr/>
                    <a:lstStyle/>
                    <a:p>
                      <a:pPr marL="0" lvl="0" indent="0" algn="l" rtl="0">
                        <a:spcBef>
                          <a:spcPts val="0"/>
                        </a:spcBef>
                        <a:spcAft>
                          <a:spcPts val="0"/>
                        </a:spcAft>
                        <a:buNone/>
                      </a:pPr>
                      <a:r>
                        <a:rPr lang="ru-RU" sz="1200" b="1" dirty="0">
                          <a:latin typeface="Oswald"/>
                          <a:ea typeface="Oswald"/>
                          <a:cs typeface="Oswald"/>
                          <a:sym typeface="Oswald"/>
                        </a:rPr>
                        <a:t>Категория получателей (в соответствии с НПА Свердловской области)</a:t>
                      </a:r>
                      <a:endParaRPr sz="1200" b="1" dirty="0">
                        <a:latin typeface="Oswald"/>
                        <a:ea typeface="Oswald"/>
                        <a:cs typeface="Oswald"/>
                        <a:sym typeface="Oswald"/>
                      </a:endParaRPr>
                    </a:p>
                  </a:txBody>
                  <a:tcPr marL="91425" marR="91425" marT="91425" marB="91425"/>
                </a:tc>
                <a:tc>
                  <a:txBody>
                    <a:bodyPr/>
                    <a:lstStyle/>
                    <a:p>
                      <a:pPr marL="0" lvl="0" indent="0" algn="l" rtl="0">
                        <a:spcBef>
                          <a:spcPts val="0"/>
                        </a:spcBef>
                        <a:spcAft>
                          <a:spcPts val="0"/>
                        </a:spcAft>
                        <a:buNone/>
                      </a:pPr>
                      <a:r>
                        <a:rPr lang="ru" sz="1200" b="1">
                          <a:latin typeface="Oswald"/>
                          <a:ea typeface="Oswald"/>
                          <a:cs typeface="Oswald"/>
                          <a:sym typeface="Oswald"/>
                        </a:rPr>
                        <a:t>Порядок получения</a:t>
                      </a:r>
                      <a:endParaRPr sz="1200" b="1">
                        <a:latin typeface="Oswald"/>
                        <a:ea typeface="Oswald"/>
                        <a:cs typeface="Oswald"/>
                        <a:sym typeface="Oswald"/>
                      </a:endParaRPr>
                    </a:p>
                  </a:txBody>
                  <a:tcPr marL="91425" marR="91425" marT="91425" marB="91425"/>
                </a:tc>
                <a:extLst>
                  <a:ext uri="{0D108BD9-81ED-4DB2-BD59-A6C34878D82A}">
                    <a16:rowId xmlns:a16="http://schemas.microsoft.com/office/drawing/2014/main" xmlns="" val="10000"/>
                  </a:ext>
                </a:extLst>
              </a:tr>
              <a:tr h="464125">
                <a:tc>
                  <a:txBody>
                    <a:bodyPr/>
                    <a:lstStyle/>
                    <a:p>
                      <a:pPr marL="179999" marR="0" lvl="0" indent="-162599" algn="l" defTabSz="342900" rtl="0" eaLnBrk="1" fontAlgn="auto" latinLnBrk="0" hangingPunct="1">
                        <a:lnSpc>
                          <a:spcPct val="100000"/>
                        </a:lnSpc>
                        <a:spcBef>
                          <a:spcPts val="0"/>
                        </a:spcBef>
                        <a:spcAft>
                          <a:spcPts val="0"/>
                        </a:spcAft>
                        <a:buClrTx/>
                        <a:buSzPts val="1200"/>
                        <a:buFont typeface="Oswald"/>
                        <a:buChar char="●"/>
                        <a:tabLst/>
                        <a:defRPr/>
                      </a:pPr>
                      <a:r>
                        <a:rPr lang="ru-RU" sz="1200" dirty="0">
                          <a:solidFill>
                            <a:schemeClr val="tx1"/>
                          </a:solidFill>
                          <a:latin typeface="Oswald"/>
                          <a:ea typeface="Oswald"/>
                          <a:cs typeface="Oswald"/>
                          <a:sym typeface="Oswald"/>
                        </a:rPr>
                        <a:t>Лица в возрасте от 18 до 23 лет, у которых в период их обучения по основным профессиональным образовательным программам и (или) по программам профессиональной подготовки по профессиям рабочих, должностям</a:t>
                      </a:r>
                      <a:r>
                        <a:rPr lang="ru-RU" sz="1200" baseline="0" dirty="0">
                          <a:solidFill>
                            <a:schemeClr val="tx1"/>
                          </a:solidFill>
                          <a:latin typeface="Oswald"/>
                          <a:ea typeface="Oswald"/>
                          <a:cs typeface="Oswald"/>
                          <a:sym typeface="Oswald"/>
                        </a:rPr>
                        <a:t> служащих умерли оба родителя или единственный родитель</a:t>
                      </a:r>
                      <a:endParaRPr sz="1200" dirty="0">
                        <a:solidFill>
                          <a:schemeClr val="tx1"/>
                        </a:solidFill>
                        <a:latin typeface="Oswald"/>
                        <a:ea typeface="Oswald"/>
                        <a:cs typeface="Oswald"/>
                        <a:sym typeface="Oswald"/>
                      </a:endParaRPr>
                    </a:p>
                  </a:txBody>
                  <a:tcPr marL="91425" marR="91425" marT="91425" marB="91425"/>
                </a:tc>
                <a:tc>
                  <a:txBody>
                    <a:bodyPr/>
                    <a:lstStyle/>
                    <a:p>
                      <a:pPr marL="179999" lvl="0" indent="-161925" algn="l" rtl="0">
                        <a:spcBef>
                          <a:spcPts val="0"/>
                        </a:spcBef>
                        <a:spcAft>
                          <a:spcPts val="0"/>
                        </a:spcAft>
                        <a:buSzPts val="1200"/>
                        <a:buFont typeface="Oswald"/>
                        <a:buChar char="●"/>
                      </a:pPr>
                      <a:r>
                        <a:rPr lang="ru" sz="1200">
                          <a:latin typeface="Oswald"/>
                          <a:ea typeface="Oswald"/>
                          <a:cs typeface="Oswald"/>
                          <a:sym typeface="Oswald"/>
                        </a:rPr>
                        <a:t>Подача заявления руководителю образовательной организации</a:t>
                      </a:r>
                      <a:endParaRPr sz="1200">
                        <a:solidFill>
                          <a:srgbClr val="FF0000"/>
                        </a:solidFill>
                        <a:latin typeface="Oswald"/>
                        <a:ea typeface="Oswald"/>
                        <a:cs typeface="Oswald"/>
                        <a:sym typeface="Oswald"/>
                      </a:endParaRPr>
                    </a:p>
                    <a:p>
                      <a:pPr marL="179999" lvl="0" indent="-161925" algn="l" rtl="0">
                        <a:spcBef>
                          <a:spcPts val="0"/>
                        </a:spcBef>
                        <a:spcAft>
                          <a:spcPts val="0"/>
                        </a:spcAft>
                        <a:buSzPts val="1200"/>
                        <a:buFont typeface="Oswald"/>
                        <a:buChar char="●"/>
                      </a:pPr>
                      <a:r>
                        <a:rPr lang="ru" sz="1200">
                          <a:latin typeface="Oswald"/>
                          <a:ea typeface="Oswald"/>
                          <a:cs typeface="Oswald"/>
                          <a:sym typeface="Oswald"/>
                        </a:rPr>
                        <a:t>Свидетельство о смерти обоих родителей или единственного родителя</a:t>
                      </a:r>
                      <a:endParaRPr sz="1200">
                        <a:latin typeface="Oswald"/>
                        <a:ea typeface="Oswald"/>
                        <a:cs typeface="Oswald"/>
                        <a:sym typeface="Oswald"/>
                      </a:endParaRPr>
                    </a:p>
                  </a:txBody>
                  <a:tcPr marL="91425" marR="91425" marT="91425" marB="91425"/>
                </a:tc>
                <a:extLst>
                  <a:ext uri="{0D108BD9-81ED-4DB2-BD59-A6C34878D82A}">
                    <a16:rowId xmlns:a16="http://schemas.microsoft.com/office/drawing/2014/main" xmlns="" val="10001"/>
                  </a:ext>
                </a:extLst>
              </a:tr>
              <a:tr h="0">
                <a:tc>
                  <a:txBody>
                    <a:bodyPr/>
                    <a:lstStyle/>
                    <a:p>
                      <a:pPr marL="179999" lvl="0" indent="-162599" algn="l" rtl="0">
                        <a:spcBef>
                          <a:spcPts val="0"/>
                        </a:spcBef>
                        <a:spcAft>
                          <a:spcPts val="0"/>
                        </a:spcAft>
                        <a:buSzPts val="1200"/>
                        <a:buFont typeface="Oswald"/>
                        <a:buChar char="●"/>
                      </a:pPr>
                      <a:r>
                        <a:rPr lang="ru" sz="1200" dirty="0">
                          <a:latin typeface="Oswald"/>
                          <a:ea typeface="Oswald"/>
                          <a:cs typeface="Oswald"/>
                          <a:sym typeface="Oswald"/>
                        </a:rPr>
                        <a:t>Дети-сироты</a:t>
                      </a:r>
                      <a:endParaRPr sz="1200" dirty="0">
                        <a:latin typeface="Oswald"/>
                        <a:ea typeface="Oswald"/>
                        <a:cs typeface="Oswald"/>
                        <a:sym typeface="Oswald"/>
                      </a:endParaRPr>
                    </a:p>
                  </a:txBody>
                  <a:tcPr marL="91425" marR="91425" marT="91425" marB="91425"/>
                </a:tc>
                <a:tc rowSpan="3">
                  <a:txBody>
                    <a:bodyPr/>
                    <a:lstStyle/>
                    <a:p>
                      <a:pPr marL="179999" lvl="0" indent="-166199" algn="l" rtl="0">
                        <a:spcBef>
                          <a:spcPts val="0"/>
                        </a:spcBef>
                        <a:spcAft>
                          <a:spcPts val="0"/>
                        </a:spcAft>
                        <a:buSzPts val="1200"/>
                        <a:buFont typeface="Oswald"/>
                        <a:buChar char="●"/>
                      </a:pPr>
                      <a:r>
                        <a:rPr lang="ru" sz="1200" dirty="0">
                          <a:latin typeface="Oswald"/>
                          <a:ea typeface="Oswald"/>
                          <a:cs typeface="Oswald"/>
                          <a:sym typeface="Oswald"/>
                        </a:rPr>
                        <a:t>Подача заявления руководителю образовательной организации</a:t>
                      </a:r>
                      <a:endParaRPr sz="1200" dirty="0">
                        <a:latin typeface="Oswald"/>
                        <a:ea typeface="Oswald"/>
                        <a:cs typeface="Oswald"/>
                        <a:sym typeface="Oswald"/>
                      </a:endParaRPr>
                    </a:p>
                    <a:p>
                      <a:pPr marL="179999" lvl="0" indent="-166199" algn="l" rtl="0">
                        <a:spcBef>
                          <a:spcPts val="0"/>
                        </a:spcBef>
                        <a:spcAft>
                          <a:spcPts val="0"/>
                        </a:spcAft>
                        <a:buSzPts val="1200"/>
                        <a:buFont typeface="Oswald"/>
                        <a:buChar char="●"/>
                      </a:pPr>
                      <a:r>
                        <a:rPr lang="ru" sz="1200" dirty="0">
                          <a:latin typeface="Oswald"/>
                          <a:ea typeface="Oswald"/>
                          <a:cs typeface="Oswald"/>
                          <a:sym typeface="Oswald"/>
                        </a:rPr>
                        <a:t>Документы, свидетельствующие об обстоятельствах утраты (отсутствия) попечения родителей (единственного родителя)</a:t>
                      </a:r>
                      <a:endParaRPr sz="1200" dirty="0">
                        <a:latin typeface="Oswald"/>
                        <a:ea typeface="Oswald"/>
                        <a:cs typeface="Oswald"/>
                        <a:sym typeface="Oswald"/>
                      </a:endParaRPr>
                    </a:p>
                  </a:txBody>
                  <a:tcPr marL="91425" marR="91425" marT="91425" marB="91425"/>
                </a:tc>
                <a:extLst>
                  <a:ext uri="{0D108BD9-81ED-4DB2-BD59-A6C34878D82A}">
                    <a16:rowId xmlns:a16="http://schemas.microsoft.com/office/drawing/2014/main" xmlns="" val="10002"/>
                  </a:ext>
                </a:extLst>
              </a:tr>
              <a:tr h="0">
                <a:tc>
                  <a:txBody>
                    <a:bodyPr/>
                    <a:lstStyle/>
                    <a:p>
                      <a:pPr marL="179999" lvl="0" indent="-162599" algn="l" rtl="0">
                        <a:spcBef>
                          <a:spcPts val="0"/>
                        </a:spcBef>
                        <a:spcAft>
                          <a:spcPts val="0"/>
                        </a:spcAft>
                        <a:buSzPts val="1200"/>
                        <a:buFont typeface="Oswald"/>
                        <a:buChar char="●"/>
                      </a:pPr>
                      <a:r>
                        <a:rPr lang="ru" sz="1200" dirty="0">
                          <a:latin typeface="Oswald"/>
                          <a:ea typeface="Oswald"/>
                          <a:cs typeface="Oswald"/>
                          <a:sym typeface="Oswald"/>
                        </a:rPr>
                        <a:t>Дети, оставшиеся без попечения родителей</a:t>
                      </a:r>
                      <a:endParaRPr sz="1200" dirty="0">
                        <a:latin typeface="Oswald"/>
                        <a:ea typeface="Oswald"/>
                        <a:cs typeface="Oswald"/>
                        <a:sym typeface="Oswald"/>
                      </a:endParaRPr>
                    </a:p>
                  </a:txBody>
                  <a:tcPr marL="91425" marR="91425" marT="91425" marB="91425"/>
                </a:tc>
                <a:tc vMerge="1">
                  <a:txBody>
                    <a:bodyPr/>
                    <a:lstStyle/>
                    <a:p>
                      <a:endParaRPr lang="ru-RU"/>
                    </a:p>
                  </a:txBody>
                  <a:tcPr/>
                </a:tc>
                <a:extLst>
                  <a:ext uri="{0D108BD9-81ED-4DB2-BD59-A6C34878D82A}">
                    <a16:rowId xmlns:a16="http://schemas.microsoft.com/office/drawing/2014/main" xmlns="" val="10003"/>
                  </a:ext>
                </a:extLst>
              </a:tr>
              <a:tr h="232050">
                <a:tc>
                  <a:txBody>
                    <a:bodyPr/>
                    <a:lstStyle/>
                    <a:p>
                      <a:pPr marL="179999" lvl="0" indent="-162599" algn="l" rtl="0">
                        <a:spcBef>
                          <a:spcPts val="0"/>
                        </a:spcBef>
                        <a:spcAft>
                          <a:spcPts val="0"/>
                        </a:spcAft>
                        <a:buSzPts val="1200"/>
                        <a:buFont typeface="Oswald"/>
                        <a:buChar char="●"/>
                      </a:pPr>
                      <a:r>
                        <a:rPr lang="ru" sz="1200" dirty="0">
                          <a:latin typeface="Oswald"/>
                          <a:ea typeface="Oswald"/>
                          <a:cs typeface="Oswald"/>
                          <a:sym typeface="Oswald"/>
                        </a:rPr>
                        <a:t>Лица из числа детей-сирот и детей, оставшихся без попечения родителей</a:t>
                      </a:r>
                      <a:endParaRPr sz="1200" dirty="0">
                        <a:latin typeface="Oswald"/>
                        <a:ea typeface="Oswald"/>
                        <a:cs typeface="Oswald"/>
                        <a:sym typeface="Oswald"/>
                      </a:endParaRPr>
                    </a:p>
                  </a:txBody>
                  <a:tcPr marL="91425" marR="91425" marT="91425" marB="91425"/>
                </a:tc>
                <a:tc vMerge="1">
                  <a:txBody>
                    <a:bodyPr/>
                    <a:lstStyle/>
                    <a:p>
                      <a:endParaRPr lang="ru-RU"/>
                    </a:p>
                  </a:txBody>
                  <a:tcPr/>
                </a:tc>
                <a:extLst>
                  <a:ext uri="{0D108BD9-81ED-4DB2-BD59-A6C34878D82A}">
                    <a16:rowId xmlns:a16="http://schemas.microsoft.com/office/drawing/2014/main" xmlns="" val="10004"/>
                  </a:ext>
                </a:extLst>
              </a:tr>
            </a:tbl>
          </a:graphicData>
        </a:graphic>
      </p:graphicFrame>
      <p:sp>
        <p:nvSpPr>
          <p:cNvPr id="136" name="Google Shape;136;p20"/>
          <p:cNvSpPr txBox="1">
            <a:spLocks noGrp="1"/>
          </p:cNvSpPr>
          <p:nvPr>
            <p:ph type="ctrTitle"/>
          </p:nvPr>
        </p:nvSpPr>
        <p:spPr>
          <a:xfrm>
            <a:off x="2674050" y="487875"/>
            <a:ext cx="5760000" cy="707700"/>
          </a:xfrm>
          <a:prstGeom prst="rect">
            <a:avLst/>
          </a:prstGeom>
          <a:noFill/>
          <a:ln>
            <a:noFill/>
          </a:ln>
        </p:spPr>
        <p:txBody>
          <a:bodyPr spcFirstLastPara="1" wrap="square" lIns="68575" tIns="34275" rIns="68575" bIns="34275" anchor="ctr" anchorCtr="0">
            <a:noAutofit/>
          </a:bodyPr>
          <a:lstStyle/>
          <a:p>
            <a:pPr marL="0" lvl="0" indent="0" algn="l" rtl="0">
              <a:lnSpc>
                <a:spcPct val="90000"/>
              </a:lnSpc>
              <a:spcBef>
                <a:spcPts val="0"/>
              </a:spcBef>
              <a:spcAft>
                <a:spcPts val="0"/>
              </a:spcAft>
              <a:buClr>
                <a:schemeClr val="dk1"/>
              </a:buClr>
              <a:buSzPts val="1100"/>
              <a:buFont typeface="Twentieth Century"/>
              <a:buNone/>
            </a:pPr>
            <a:r>
              <a:rPr lang="ru" sz="1300">
                <a:solidFill>
                  <a:srgbClr val="000000"/>
                </a:solidFill>
                <a:latin typeface="Oswald"/>
                <a:ea typeface="Oswald"/>
                <a:cs typeface="Oswald"/>
                <a:sym typeface="Oswald"/>
              </a:rPr>
              <a:t>ДЕНЕЖНАЯ КОМПЕНСАЦИЯ НА ПРИОБРЕТЕНИЕ КОМПЛЕКТА ОДЕЖДЫ, ОБУВИ, МЯГКОГО ИНВЕНТАРЯ ДЛЯ ВЫПУСКНИКОВ</a:t>
            </a:r>
            <a:endParaRPr sz="1300">
              <a:solidFill>
                <a:srgbClr val="000000"/>
              </a:solidFill>
              <a:latin typeface="Oswald"/>
              <a:ea typeface="Oswald"/>
              <a:cs typeface="Oswald"/>
              <a:sym typeface="Oswald"/>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rgbClr val="DADFE4"/>
            </a:gs>
            <a:gs pos="100000">
              <a:srgbClr val="F3F3F3"/>
            </a:gs>
          </a:gsLst>
          <a:lin ang="5400012" scaled="0"/>
        </a:gradFill>
        <a:effectLst/>
      </p:bgPr>
    </p:bg>
    <p:spTree>
      <p:nvGrpSpPr>
        <p:cNvPr id="1" name="Shape 140"/>
        <p:cNvGrpSpPr/>
        <p:nvPr/>
      </p:nvGrpSpPr>
      <p:grpSpPr>
        <a:xfrm>
          <a:off x="0" y="0"/>
          <a:ext cx="0" cy="0"/>
          <a:chOff x="0" y="0"/>
          <a:chExt cx="0" cy="0"/>
        </a:xfrm>
      </p:grpSpPr>
      <p:sp>
        <p:nvSpPr>
          <p:cNvPr id="141" name="Google Shape;141;p21"/>
          <p:cNvSpPr/>
          <p:nvPr/>
        </p:nvSpPr>
        <p:spPr>
          <a:xfrm>
            <a:off x="534800" y="1234750"/>
            <a:ext cx="8053500" cy="3688500"/>
          </a:xfrm>
          <a:prstGeom prst="rect">
            <a:avLst/>
          </a:prstGeom>
          <a:noFill/>
          <a:ln>
            <a:noFill/>
          </a:ln>
        </p:spPr>
        <p:txBody>
          <a:bodyPr spcFirstLastPara="1" wrap="square" lIns="68575" tIns="34275" rIns="68575" bIns="34275" anchor="t" anchorCtr="0">
            <a:noAutofit/>
          </a:bodyPr>
          <a:lstStyle/>
          <a:p>
            <a:pPr marL="0" marR="0" lvl="0" indent="0" algn="ctr" rtl="0">
              <a:spcBef>
                <a:spcPts val="0"/>
              </a:spcBef>
              <a:spcAft>
                <a:spcPts val="0"/>
              </a:spcAft>
              <a:buNone/>
            </a:pPr>
            <a:r>
              <a:rPr lang="ru" b="1" dirty="0">
                <a:solidFill>
                  <a:schemeClr val="tx1"/>
                </a:solidFill>
                <a:latin typeface="Oswald"/>
                <a:ea typeface="Oswald"/>
                <a:cs typeface="Oswald"/>
                <a:sym typeface="Oswald"/>
              </a:rPr>
              <a:t>Нормативные основания</a:t>
            </a:r>
            <a:endParaRPr b="1" dirty="0">
              <a:solidFill>
                <a:schemeClr val="tx1"/>
              </a:solidFill>
              <a:latin typeface="Oswald"/>
              <a:ea typeface="Oswald"/>
              <a:cs typeface="Oswald"/>
              <a:sym typeface="Oswald"/>
            </a:endParaRPr>
          </a:p>
          <a:p>
            <a:pPr lvl="0" algn="ctr"/>
            <a:endParaRPr lang="ru-RU" b="1" dirty="0">
              <a:solidFill>
                <a:schemeClr val="tx1"/>
              </a:solidFill>
              <a:latin typeface="Oswald"/>
              <a:ea typeface="Oswald"/>
              <a:cs typeface="Oswald"/>
              <a:sym typeface="Oswald"/>
            </a:endParaRPr>
          </a:p>
          <a:p>
            <a:pPr marL="460800" lvl="0" indent="-319300" algn="just">
              <a:buClr>
                <a:schemeClr val="dk2"/>
              </a:buClr>
              <a:buSzPts val="1400"/>
              <a:buFont typeface="Oswald"/>
              <a:buChar char="●"/>
            </a:pPr>
            <a:r>
              <a:rPr lang="ru-RU" sz="1300" dirty="0">
                <a:solidFill>
                  <a:schemeClr val="tx1"/>
                </a:solidFill>
                <a:latin typeface="Oswald"/>
                <a:ea typeface="Oswald"/>
                <a:cs typeface="Oswald"/>
                <a:sym typeface="Oswald"/>
              </a:rPr>
              <a:t>Постановление Правительства Свердловской области от 05.07.2017 № 476-ПП «Об утверждении норм, по которым осуществляется полное государственное обеспечение обучающихся, в том числе обеспечение питанием, одеждой, обувью, жестким и мягким инвентарем, за счет средств областного бюджета или бюджетов муниципальных образований, расположенных на территории Свердловской области, размеров денежных компенсаций, а также единовременного пособия выпускникам»</a:t>
            </a:r>
          </a:p>
          <a:p>
            <a:pPr marL="460800" lvl="0" indent="-319300" algn="just">
              <a:buClr>
                <a:schemeClr val="dk2"/>
              </a:buClr>
              <a:buSzPts val="1400"/>
              <a:buFont typeface="Oswald"/>
              <a:buChar char="●"/>
            </a:pPr>
            <a:r>
              <a:rPr lang="ru-RU" sz="1300" dirty="0">
                <a:solidFill>
                  <a:schemeClr val="tx1"/>
                </a:solidFill>
                <a:latin typeface="Oswald"/>
                <a:ea typeface="Oswald"/>
                <a:cs typeface="Oswald"/>
                <a:sym typeface="Oswald"/>
              </a:rPr>
              <a:t>Постановление Правительства Свердловской области от 30 марта 2023 г. N 221-ПП «О внесении изменений в постановление Правительства Свердловской области от 05.07.2017 N 476-ПП «Об утверждении норм, по которым осуществляется полное государственное обеспечение обучающихся, в том числе обеспечение питанием, одеждой, обувью, жестким и мягким инвентарем, за счет средств областного бюджета или бюджетов муниципальных образований, расположенных на территории Свердловской области, размеров денежных компенсаций, а также единовременного пособия выпускникам»</a:t>
            </a:r>
          </a:p>
          <a:p>
            <a:pPr marL="0" lvl="0" indent="0" algn="ctr" rtl="0">
              <a:spcBef>
                <a:spcPts val="0"/>
              </a:spcBef>
              <a:spcAft>
                <a:spcPts val="0"/>
              </a:spcAft>
              <a:buNone/>
            </a:pPr>
            <a:r>
              <a:rPr lang="ru" sz="1300" b="1" dirty="0">
                <a:solidFill>
                  <a:schemeClr val="tx1"/>
                </a:solidFill>
                <a:latin typeface="Oswald"/>
                <a:ea typeface="Oswald"/>
                <a:cs typeface="Oswald"/>
                <a:sym typeface="Oswald"/>
              </a:rPr>
              <a:t>Форма предоставления - денежная</a:t>
            </a:r>
            <a:endParaRPr sz="1300" b="1" dirty="0">
              <a:solidFill>
                <a:schemeClr val="tx1"/>
              </a:solidFill>
              <a:latin typeface="Oswald"/>
              <a:ea typeface="Oswald"/>
              <a:cs typeface="Oswald"/>
              <a:sym typeface="Oswald"/>
            </a:endParaRPr>
          </a:p>
          <a:p>
            <a:pPr marL="0" lvl="0" indent="0" algn="ctr" rtl="0">
              <a:spcBef>
                <a:spcPts val="0"/>
              </a:spcBef>
              <a:spcAft>
                <a:spcPts val="0"/>
              </a:spcAft>
              <a:buNone/>
            </a:pPr>
            <a:endParaRPr sz="1300" b="1" dirty="0">
              <a:solidFill>
                <a:schemeClr val="tx1"/>
              </a:solidFill>
              <a:latin typeface="Oswald"/>
              <a:ea typeface="Oswald"/>
              <a:cs typeface="Oswald"/>
              <a:sym typeface="Oswald"/>
            </a:endParaRPr>
          </a:p>
          <a:p>
            <a:pPr marL="460800" marR="0" lvl="0" indent="-312950" algn="just" rtl="0">
              <a:spcBef>
                <a:spcPts val="0"/>
              </a:spcBef>
              <a:spcAft>
                <a:spcPts val="0"/>
              </a:spcAft>
              <a:buClr>
                <a:schemeClr val="dk2"/>
              </a:buClr>
              <a:buSzPts val="1300"/>
              <a:buFont typeface="Oswald"/>
              <a:buChar char="●"/>
            </a:pPr>
            <a:r>
              <a:rPr lang="ru" sz="1300" dirty="0">
                <a:solidFill>
                  <a:schemeClr val="tx1"/>
                </a:solidFill>
                <a:latin typeface="Oswald"/>
                <a:ea typeface="Oswald"/>
                <a:cs typeface="Oswald"/>
                <a:sym typeface="Oswald"/>
              </a:rPr>
              <a:t>Размер выплаты: 1 </a:t>
            </a:r>
            <a:r>
              <a:rPr lang="ru" sz="1300" dirty="0" smtClean="0">
                <a:solidFill>
                  <a:schemeClr val="tx1"/>
                </a:solidFill>
                <a:latin typeface="Oswald"/>
                <a:ea typeface="Oswald"/>
                <a:cs typeface="Oswald"/>
                <a:sym typeface="Oswald"/>
              </a:rPr>
              <a:t>341,4 </a:t>
            </a:r>
            <a:r>
              <a:rPr lang="ru" sz="1300" dirty="0">
                <a:solidFill>
                  <a:schemeClr val="tx1"/>
                </a:solidFill>
                <a:latin typeface="Oswald"/>
                <a:ea typeface="Oswald"/>
                <a:cs typeface="Oswald"/>
                <a:sym typeface="Oswald"/>
              </a:rPr>
              <a:t>руб. (по состоянию на </a:t>
            </a:r>
            <a:r>
              <a:rPr lang="ru" sz="1300" dirty="0" smtClean="0">
                <a:solidFill>
                  <a:schemeClr val="tx1"/>
                </a:solidFill>
                <a:latin typeface="Oswald"/>
                <a:ea typeface="Oswald"/>
                <a:cs typeface="Oswald"/>
                <a:sym typeface="Oswald"/>
              </a:rPr>
              <a:t>01.01.2024).</a:t>
            </a:r>
            <a:endParaRPr sz="1300" dirty="0">
              <a:solidFill>
                <a:schemeClr val="tx1"/>
              </a:solidFill>
              <a:latin typeface="Oswald"/>
              <a:ea typeface="Oswald"/>
              <a:cs typeface="Oswald"/>
              <a:sym typeface="Oswald"/>
            </a:endParaRPr>
          </a:p>
          <a:p>
            <a:pPr marL="457200" marR="0" lvl="0" indent="0" algn="just" rtl="0">
              <a:spcBef>
                <a:spcPts val="0"/>
              </a:spcBef>
              <a:spcAft>
                <a:spcPts val="0"/>
              </a:spcAft>
              <a:buNone/>
            </a:pPr>
            <a:endParaRPr sz="1300" dirty="0">
              <a:solidFill>
                <a:schemeClr val="tx1"/>
              </a:solidFill>
              <a:latin typeface="Oswald"/>
              <a:ea typeface="Oswald"/>
              <a:cs typeface="Oswald"/>
              <a:sym typeface="Oswald"/>
            </a:endParaRPr>
          </a:p>
          <a:p>
            <a:pPr marL="0" lvl="0" indent="0" algn="ctr" rtl="0">
              <a:spcBef>
                <a:spcPts val="0"/>
              </a:spcBef>
              <a:spcAft>
                <a:spcPts val="0"/>
              </a:spcAft>
              <a:buNone/>
            </a:pPr>
            <a:r>
              <a:rPr lang="ru" sz="1300" b="1" dirty="0">
                <a:solidFill>
                  <a:schemeClr val="tx1"/>
                </a:solidFill>
                <a:latin typeface="Oswald"/>
                <a:ea typeface="Oswald"/>
                <a:cs typeface="Oswald"/>
                <a:sym typeface="Oswald"/>
              </a:rPr>
              <a:t>Периодичность выплаты</a:t>
            </a:r>
            <a:endParaRPr sz="1300" b="1" dirty="0">
              <a:solidFill>
                <a:schemeClr val="tx1"/>
              </a:solidFill>
              <a:latin typeface="Oswald"/>
              <a:ea typeface="Oswald"/>
              <a:cs typeface="Oswald"/>
              <a:sym typeface="Oswald"/>
            </a:endParaRPr>
          </a:p>
          <a:p>
            <a:pPr marL="460800" lvl="0" indent="-312950" algn="l" rtl="0">
              <a:spcBef>
                <a:spcPts val="0"/>
              </a:spcBef>
              <a:spcAft>
                <a:spcPts val="0"/>
              </a:spcAft>
              <a:buClr>
                <a:schemeClr val="dk2"/>
              </a:buClr>
              <a:buSzPts val="1300"/>
              <a:buFont typeface="Oswald"/>
              <a:buChar char="●"/>
            </a:pPr>
            <a:r>
              <a:rPr lang="ru" sz="1300" dirty="0">
                <a:solidFill>
                  <a:schemeClr val="tx1"/>
                </a:solidFill>
                <a:latin typeface="Oswald"/>
                <a:ea typeface="Oswald"/>
                <a:cs typeface="Oswald"/>
                <a:sym typeface="Oswald"/>
              </a:rPr>
              <a:t>Единовременно</a:t>
            </a:r>
            <a:endParaRPr sz="1300" dirty="0">
              <a:solidFill>
                <a:schemeClr val="tx1"/>
              </a:solidFill>
              <a:latin typeface="Oswald"/>
              <a:ea typeface="Oswald"/>
              <a:cs typeface="Oswald"/>
              <a:sym typeface="Oswald"/>
            </a:endParaRPr>
          </a:p>
        </p:txBody>
      </p:sp>
      <p:sp>
        <p:nvSpPr>
          <p:cNvPr id="142" name="Google Shape;142;p21"/>
          <p:cNvSpPr txBox="1"/>
          <p:nvPr/>
        </p:nvSpPr>
        <p:spPr>
          <a:xfrm>
            <a:off x="747150" y="487600"/>
            <a:ext cx="1926900" cy="707700"/>
          </a:xfrm>
          <a:prstGeom prst="rect">
            <a:avLst/>
          </a:prstGeom>
          <a:noFill/>
          <a:ln>
            <a:noFill/>
          </a:ln>
        </p:spPr>
        <p:txBody>
          <a:bodyPr spcFirstLastPara="1" wrap="square" lIns="91425" tIns="91425" rIns="91425" bIns="91425" anchor="ctr" anchorCtr="0">
            <a:noAutofit/>
          </a:bodyPr>
          <a:lstStyle/>
          <a:p>
            <a:pPr marL="0" lvl="0" indent="0" algn="r" rtl="0">
              <a:spcBef>
                <a:spcPts val="0"/>
              </a:spcBef>
              <a:spcAft>
                <a:spcPts val="0"/>
              </a:spcAft>
              <a:buNone/>
            </a:pPr>
            <a:r>
              <a:rPr lang="ru" sz="1500" b="1">
                <a:latin typeface="Oswald"/>
                <a:ea typeface="Oswald"/>
                <a:cs typeface="Oswald"/>
                <a:sym typeface="Oswald"/>
              </a:rPr>
              <a:t>КОД МЕРЫ 0475</a:t>
            </a:r>
            <a:endParaRPr sz="1500" b="1">
              <a:latin typeface="Oswald"/>
              <a:ea typeface="Oswald"/>
              <a:cs typeface="Oswald"/>
              <a:sym typeface="Oswald"/>
            </a:endParaRPr>
          </a:p>
        </p:txBody>
      </p:sp>
      <p:sp>
        <p:nvSpPr>
          <p:cNvPr id="143" name="Google Shape;143;p21"/>
          <p:cNvSpPr txBox="1">
            <a:spLocks noGrp="1"/>
          </p:cNvSpPr>
          <p:nvPr>
            <p:ph type="ctrTitle"/>
          </p:nvPr>
        </p:nvSpPr>
        <p:spPr>
          <a:xfrm>
            <a:off x="2674050" y="487875"/>
            <a:ext cx="5760000" cy="707700"/>
          </a:xfrm>
          <a:prstGeom prst="rect">
            <a:avLst/>
          </a:prstGeom>
          <a:noFill/>
          <a:ln>
            <a:noFill/>
          </a:ln>
        </p:spPr>
        <p:txBody>
          <a:bodyPr spcFirstLastPara="1" wrap="square" lIns="68575" tIns="34275" rIns="68575" bIns="34275" anchor="ctr" anchorCtr="0">
            <a:noAutofit/>
          </a:bodyPr>
          <a:lstStyle/>
          <a:p>
            <a:pPr marL="0" lvl="0" indent="0" algn="l" rtl="0">
              <a:lnSpc>
                <a:spcPct val="90000"/>
              </a:lnSpc>
              <a:spcBef>
                <a:spcPts val="0"/>
              </a:spcBef>
              <a:spcAft>
                <a:spcPts val="0"/>
              </a:spcAft>
              <a:buNone/>
            </a:pPr>
            <a:r>
              <a:rPr lang="ru" sz="1300" dirty="0">
                <a:solidFill>
                  <a:srgbClr val="000000"/>
                </a:solidFill>
                <a:latin typeface="Oswald"/>
                <a:ea typeface="Oswald"/>
                <a:cs typeface="Oswald"/>
                <a:sym typeface="Oswald"/>
              </a:rPr>
              <a:t>ЕДИНОВРЕМЕННОЕ ДЕНЕЖНОЕ ПОСОБИЕ ВЫПУСКНИКАМ</a:t>
            </a:r>
            <a:endParaRPr sz="1200" dirty="0">
              <a:solidFill>
                <a:srgbClr val="000000"/>
              </a:solidFill>
              <a:latin typeface="Montserrat"/>
              <a:ea typeface="Montserrat"/>
              <a:cs typeface="Montserrat"/>
              <a:sym typeface="Montserrat"/>
            </a:endParaRPr>
          </a:p>
        </p:txBody>
      </p:sp>
    </p:spTree>
  </p:cSld>
  <p:clrMapOvr>
    <a:masterClrMapping/>
  </p:clrMapOvr>
</p:sld>
</file>

<file path=ppt/theme/theme1.xml><?xml version="1.0" encoding="utf-8"?>
<a:theme xmlns:a="http://schemas.openxmlformats.org/drawingml/2006/main" name="Аспект">
  <a:themeElements>
    <a:clrScheme name="Аспект">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Аспект">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Аспект">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CFBC31BA-B70F-4F30-BCAA-4F3011E16C4D}"/>
    </a:ext>
  </a:ext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10577</TotalTime>
  <Words>4962</Words>
  <Application>Microsoft Office PowerPoint</Application>
  <PresentationFormat>Экран (16:9)</PresentationFormat>
  <Paragraphs>396</Paragraphs>
  <Slides>28</Slides>
  <Notes>27</Notes>
  <HiddenSlides>0</HiddenSlides>
  <MMClips>0</MMClips>
  <ScaleCrop>false</ScaleCrop>
  <HeadingPairs>
    <vt:vector size="6" baseType="variant">
      <vt:variant>
        <vt:lpstr>Использованные шрифты</vt:lpstr>
      </vt:variant>
      <vt:variant>
        <vt:i4>11</vt:i4>
      </vt:variant>
      <vt:variant>
        <vt:lpstr>Тема</vt:lpstr>
      </vt:variant>
      <vt:variant>
        <vt:i4>1</vt:i4>
      </vt:variant>
      <vt:variant>
        <vt:lpstr>Заголовки слайдов</vt:lpstr>
      </vt:variant>
      <vt:variant>
        <vt:i4>28</vt:i4>
      </vt:variant>
    </vt:vector>
  </HeadingPairs>
  <TitlesOfParts>
    <vt:vector size="40" baseType="lpstr">
      <vt:lpstr>Arial</vt:lpstr>
      <vt:lpstr>Wingdings 3</vt:lpstr>
      <vt:lpstr>Montserrat</vt:lpstr>
      <vt:lpstr>Liberation Serif</vt:lpstr>
      <vt:lpstr>Old English Text MT</vt:lpstr>
      <vt:lpstr>Nirmala UI Semilight</vt:lpstr>
      <vt:lpstr>Twentieth Century</vt:lpstr>
      <vt:lpstr>Trebuchet MS</vt:lpstr>
      <vt:lpstr>OCR A Extended</vt:lpstr>
      <vt:lpstr>Onyx</vt:lpstr>
      <vt:lpstr>Oswald</vt:lpstr>
      <vt:lpstr>Аспект</vt:lpstr>
      <vt:lpstr>Единая государственная информационная система социального обеспечения (ЕГИССО)</vt:lpstr>
      <vt:lpstr>Основополагающие законы и нормативно-правовые документы, обеспечивающие предоставление мер социальной защиты</vt:lpstr>
      <vt:lpstr>ВЫПЛАТА МАТЕРИАЛЬНОЙ ПОМОЩИ СТУДЕНТАМ И СЛУШАТЕЛЯМ, ОСВАИВАЮЩИМ ПРОГРАММЫ ПРОФЕССИОНАЛЬНОГО ОБУЧЕНИЯ</vt:lpstr>
      <vt:lpstr>ВЫПЛАТА МАТЕРИАЛЬНОЙ ПОМОЩИ СТУДЕНТАМ И СЛУШАТЕЛЯМ, ОСВАИВАЮЩИМ ПРОГРАММЫ ПРОФЕССИОНАЛЬНОГО ОБУЧЕНИЯ</vt:lpstr>
      <vt:lpstr>ВЫПЛАТА ПОСОБИЯ НА ПРИОБРЕТЕНИЕ УЧЕБНОЙ ЛИТЕРАТУРЫ И ПИСЬМЕННЫХ ПРИНАДЛЕЖНОСТЕЙ</vt:lpstr>
      <vt:lpstr>ВЫПЛАТА ПОСОБИЯ НА ПРИОБРЕТЕНИЕ УЧЕБНОЙ ЛИТЕРАТУРЫ И ПИСЬМЕННЫХ ПРИНАДЛЕЖНОСТЕЙ</vt:lpstr>
      <vt:lpstr>ДЕНЕЖНАЯ КОМПЕНСАЦИЯ НА ПРИОБРЕТЕНИЕ КОМПЛЕКТА ОДЕЖДЫ, ОБУВИ, МЯГКОГО ИНВЕНТАРЯ ДЛЯ ВЫПУСКНИКОВ</vt:lpstr>
      <vt:lpstr>ДЕНЕЖНАЯ КОМПЕНСАЦИЯ НА ПРИОБРЕТЕНИЕ КОМПЛЕКТА ОДЕЖДЫ, ОБУВИ, МЯГКОГО ИНВЕНТАРЯ ДЛЯ ВЫПУСКНИКОВ</vt:lpstr>
      <vt:lpstr>ЕДИНОВРЕМЕННОЕ ДЕНЕЖНОЕ ПОСОБИЕ ВЫПУСКНИКАМ</vt:lpstr>
      <vt:lpstr>ЕДИНОВРЕМЕННОЕ ДЕНЕЖНОЕ ПОСОБИЕ ВЫПУСКНИКАМ</vt:lpstr>
      <vt:lpstr>ВЫПЛАТА ГОСУДАРСТВЕННОЙ СОЦИАЛЬНОЙ СТИПЕНДИИ</vt:lpstr>
      <vt:lpstr>ВЫПЛАТА ГОСУДАРСТВЕННОЙ СОЦИАЛЬНОЙ СТИПЕНДИИ</vt:lpstr>
      <vt:lpstr>КОМПЕНСАЦИЯ СТОИМОСТИ ПРОЕЗДА НА ОБЩЕСТВЕННОМ ТРАНСПОРТЕ (ГОРОДСКОМ) (КРОМЕ ТАКСИ) И В АВТОБУСАХ ПРИГОРОДНЫХ И ВНУТРИРАЙОННЫХ МАРШРУТОВ)</vt:lpstr>
      <vt:lpstr>КОМПЕНСАЦИЯ СТОИМОСТИ ПРОЕЗДА НА ОБЩЕСТВЕННОМ ТРАНСПОРТЕ (ГОРОДСКОМ) (КРОМЕ ТАКСИ) И В АВТОБУСАХ ПРИГОРОДНЫХ И ВНУТРИРАЙОННЫХ МАРШРУТОВ)</vt:lpstr>
      <vt:lpstr>ОБЕСПЕЧЕНИЕ БЕСПЛАТНЫМ ПРОЕЗДОМ ОДИН РАЗ В ГОД К МЕСТУ ЖИТЕЛЬСТВА И ОБРАТНО К МЕСТУ УЧЕБЫ (ВЫДАЧА БИЛЕТОВ)</vt:lpstr>
      <vt:lpstr>ОБЕСПЕЧЕНИЕ БЕСПЛАТНЫМ ПРОЕЗДОМ ОДИН РАЗ В ГОД К МЕСТУ ЖИТЕЛЬСТВА И ОБРАТНО К МЕСТУ УЧЕБЫ (ВЫДАЧА БИЛЕТОВ)</vt:lpstr>
      <vt:lpstr>ДЕНЕЖНАЯ КОМПЕНСАЦИЯ НА ОБЕСПЕЧЕНИЕ БЕСПЛАТНЫМ ДВУХРАЗОВЫМ ПИТАНИЕМ (ЗАВТРАК И ОБЕД) ОБУЧАЮЩИХСЯ С ОГРАНИЧЕННЫМИ ВОЗМОЖНОСТЯМИ ЗДОРОВЬЯ, В ТОМ ЧИСЛЕ ДЕТЕЙ-ИНВАЛИДОВ, ОСВАИВАЮЩИХ ОСНОВНЫЕ ОБЩЕОБРАЗОВАТЕЛЬНЫЕ ПРОГРАММЫ НА ДОМУ</vt:lpstr>
      <vt:lpstr>ДЕНЕЖНАЯ КОМПЕНСАЦИЯ НА ОБЕСПЕЧЕНИЕ БЕСПЛАТНЫМ ДВУХРАЗОВЫМ ПИТАНИЕМ (ЗАВТРАК И ОБЕД) ОБУЧАЮЩИХСЯ С ОГРАНИЧЕННЫМИ ВОЗМОЖНОСТЯМИ ЗДОРОВЬЯ, В ТОМ ЧИСЛЕ ДЕТЕЙ-ИНВАЛИДОВ, ОСВАИВАЮЩИХ ОСНОВНЫЕ ОБЩЕОБРАЗОВАТЕЛЬНЫЕ ПРОГРАММЫ НА ДОМУ</vt:lpstr>
      <vt:lpstr>ДЕНЕЖНАЯ КОМПЕНСАЦИЯ НА ОБЕСПЕЧЕНИЕ БЕСПЛАТНЫМ ДВУХРАЗОВЫМ ПИТАНИЕМ (ЗАВТРАК И ОБЕД) ОБУЧАЮЩИХСЯ С ОГРАНИЧЕННЫМИ ВОЗМОЖНОСТЯМИ ЗДОРОВЬЯ, В ТОМ ЧИСЛЕ ДЕТЕЙ-ИНВАЛИДОВ, ПО ОЧНОЙ ФОРМЕ ОБУЧЕНИЯ ЗА СЧЕТ СРЕДСТВ ОБЛАСТНОГО БЮДЖЕТА ПО ОБРАЗОВАТЕЛЬНЫМ ПРОГРАММАМ СРЕДНЕГО ПРОФЕССИОНАЛЬНОГО ОБРАЗОВАНИЯ И (ИЛИ) ПРОГРАММАМ ПРОФЕССИОНАЛЬНОЙ ПОДГОТОВКИ ПО ПРОФЕССИЯМ РАБОЧИХ, ДОЛЖНОСТЯМ СЛУЖАЩИХ</vt:lpstr>
      <vt:lpstr>ДЕНЕЖНАЯ КОМПЕНСАЦИЯ НА ОБЕСПЕЧЕНИЕ БЕСПЛАТНЫМ ДВУХРАЗОВЫМ ПИТАНИЕМ (ЗАВТРАК И ОБЕД) ОБУЧАЮЩИХСЯ С ОГРАНИЧЕННЫМИ ВОЗМОЖНОСТЯМИ ЗДОРОВЬЯ, В ТОМ ЧИСЛЕ ДЕТЕЙ-ИНВАЛИДОВ, ПО ОЧНОЙ ФОРМЕ ОБУЧЕНИЯ ЗА СЧЕТ СРЕДСТВ ОБЛАСТНОГО БЮДЖЕТА ПО ОБРАЗОВАТЕЛЬНЫМ ПРОГРАММАМ СРЕДНЕГО ПРОФЕССИОНАЛЬНОГО ОБРАЗОВАНИЯ И (ИЛИ) ПРОГРАММАМ ПРОФЕССИОНАЛЬНОЙ ПОДГОТОВКИ ПО ПРОФЕССИЯМ РАБОЧИХ, ДОЛЖНОСТЯМ СЛУЖАЩИХ</vt:lpstr>
      <vt:lpstr>ДЕНЕЖНАЯ КОМПЕНСАЦИЯ НА ОБЕСПЕЧЕНИЕ БЕСПЛАТНЫМ ПИТАНИЕМ ОБУЧАЮЩИХСЯ ПО ОЧНОЙ ФОРМЕ ОБУЧЕНИЯ ЗА СЧЕТ СРЕДСТВ ОБЛАСТНОГО БЮДЖЕТА ПО ОБРАЗОВАТЕЛЬНЫМ ПРОГРАММАМ СРЕДНЕГО ПРОФЕССИОНАЛЬНОГО ОБРАЗОВАНИЯ И (ИЛИ) ПРОГРАММАМ ПРОФЕССИОНАЛЬНОЙ ПОДГОТОВКИ ПО ПРОФЕССИЯМ РАБОЧИХ, ДОЛЖНОСТЯМ СЛУЖАЩИХ, НАХОДЯЩИХСЯ НА ПОЛНОМ ГОСУДАРСТВЕННОМ ОБЕСПЕЧЕНИИ</vt:lpstr>
      <vt:lpstr>ДЕНЕЖНАЯ КОМПЕНСАЦИЯ НА ОБЕСПЕЧЕНИЕ БЕСПЛАТНЫМ ПИТАНИЕМ ОБУЧАЮЩИХСЯ ПО ОЧНОЙ ФОРМЕ ОБУЧЕНИЯ ЗА СЧЕТ СРЕДСТВ ОБЛАСТНОГО БЮДЖЕТА ПО ОБРАЗОВАТЕЛЬНЫМ ПРОГРАММАМ СРЕДНЕГО ПРОФЕССИОНАЛЬНОГО ОБРАЗОВАНИЯ И (ИЛИ) ПРОГРАММАМ ПРОФЕССИОНАЛЬНОЙ ПОДГОТОВКИ ПО ПРОФЕССИЯМ РАБОЧИХ, ДОЛЖНОСТЯМ СЛУЖАЩИХ, НАХОДЯЩИХСЯ НА ПОЛНОМ ГОСУДАРСТВЕННОМ ОБЕСПЕЧЕНИИ</vt:lpstr>
      <vt:lpstr>Денежная компенсация на обеспечение бесплатным питанием обучающихся за счет средств областного бюджета или местных бюджетов по  образовательным программам основного общего, среднего общего образования </vt:lpstr>
      <vt:lpstr>Денежная компенсация на обеспечение бесплатным питанием обучающихся за счет средств областного бюджета или местных бюджетов по образовательным программам основного общего, среднего общего образования</vt:lpstr>
      <vt:lpstr>ДЕНЕЖНАЯ КОМПЕНСАЦИЯ НА ПРИОБРЕТЕНИЕ КОМПЛЕКТА ОДЕЖДЫ, ОБУВИ, МЯГКОГО ИНВЕНТАРЯ</vt:lpstr>
      <vt:lpstr>ДЕНЕЖНАЯ КОМПЕНСАЦИЯ НА ПРИОБРЕТЕНИЕ КОМПЛЕКТА ОДЕЖДЫ, ОБУВИ, МЯГКОГО ИНВЕНТАРЯ</vt:lpstr>
      <vt:lpstr>ОБЕСПЕЧЕНИЕ ОТДЫХА И ОЗДОРОВЛЕНИЯ ДЕТЕЙ ЗА СЧЕТ БЮДЖЕТА</vt:lpstr>
      <vt:lpstr>ОБЕСПЕЧЕНИЕ ОТДЫХА И ОЗДОРОВЛЕНИЯ ДЕТЕЙ ЗА СЧЕТ БЮДЖЕТА</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Единая государственная информационная система социального обеспечения (ЕГИССО)</dc:title>
  <dc:creator>Администратор безопасности</dc:creator>
  <cp:lastModifiedBy>Кузьминых</cp:lastModifiedBy>
  <cp:revision>187</cp:revision>
  <dcterms:modified xsi:type="dcterms:W3CDTF">2024-04-23T07:22:00Z</dcterms:modified>
</cp:coreProperties>
</file>